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307" r:id="rId3"/>
    <p:sldId id="270" r:id="rId4"/>
    <p:sldId id="299" r:id="rId5"/>
    <p:sldId id="289" r:id="rId6"/>
    <p:sldId id="290" r:id="rId7"/>
    <p:sldId id="308" r:id="rId8"/>
    <p:sldId id="292" r:id="rId9"/>
    <p:sldId id="309" r:id="rId10"/>
    <p:sldId id="301" r:id="rId11"/>
    <p:sldId id="310" r:id="rId12"/>
    <p:sldId id="293" r:id="rId13"/>
    <p:sldId id="302" r:id="rId14"/>
    <p:sldId id="303" r:id="rId15"/>
    <p:sldId id="311" r:id="rId16"/>
    <p:sldId id="313" r:id="rId17"/>
    <p:sldId id="315" r:id="rId18"/>
    <p:sldId id="300" r:id="rId19"/>
    <p:sldId id="314" r:id="rId2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6F2D56-D8C9-3CE6-3E13-49A4A41583F3}" name="Artur Lorek" initials="AL" userId="d86ed421c0b16f6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ek, Bartosz" initials="PB" lastIdx="3" clrIdx="0">
    <p:extLst>
      <p:ext uri="{19B8F6BF-5375-455C-9EA6-DF929625EA0E}">
        <p15:presenceInfo xmlns="" xmlns:p15="http://schemas.microsoft.com/office/powerpoint/2012/main" userId="Polek, Bartos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DB6"/>
    <a:srgbClr val="14367D"/>
    <a:srgbClr val="00879E"/>
    <a:srgbClr val="4472C4"/>
    <a:srgbClr val="B4C7E7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508" autoAdjust="0"/>
  </p:normalViewPr>
  <p:slideViewPr>
    <p:cSldViewPr snapToGrid="0">
      <p:cViewPr varScale="1">
        <p:scale>
          <a:sx n="70" d="100"/>
          <a:sy n="70" d="100"/>
        </p:scale>
        <p:origin x="-113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8C484-DA88-4AD0-B792-039065403B41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6B5D-15C7-4C2B-B3EB-BFF41552D5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7928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principles-countries-history/key-facts-and-figures/life-eu_p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eurostat/cache/digpub/demography/bloc-1a.html?lang=en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jects.3seas.eu/projects/development-of-cross-border-optical-fibre-network" TargetMode="External"/><Relationship Id="rId3" Type="http://schemas.openxmlformats.org/officeDocument/2006/relationships/hyperlink" Target="https://3seas.eu/about/progressreport/" TargetMode="External"/><Relationship Id="rId7" Type="http://schemas.openxmlformats.org/officeDocument/2006/relationships/hyperlink" Target="https://projects.3seas.eu/projects/development-of-cross-border-network-of-data-centre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rojects.3seas.eu/projects/brua-development-on-the-territory-of-romania-of-the-national-gas-transmission-system-along-the-corridor-bulgaria-romania-hungary-austria-(brua-phase-1-and-2)-and-enhancement-of-the-bidirectional-gas-transmission-corridor-bulgaria-romania-hungary-austria-(brua-phase-3)-and-the-development-on-the-territory-of-romania-of-the-southern-gas-transmission-corridor-for-taking-over-gas-from-the-black-sea-shore-(black-sea-podisor" TargetMode="External"/><Relationship Id="rId5" Type="http://schemas.openxmlformats.org/officeDocument/2006/relationships/hyperlink" Target="https://projects.3seas.eu/projects/diversification-of-gas-supply-sources-and-integration-of-gas-infrastructure-in-the-three-seas-region-diversification-of-gas-supply-sources-and-integration-of-gas-infrastructure-in-the-three-seas-region-with-the-implementation-of-the-altic-pipe-project-and-cross-border-interconnections-republic-of-poland-slovak-republic-and-republic-of-poland-ukrainne" TargetMode="External"/><Relationship Id="rId10" Type="http://schemas.openxmlformats.org/officeDocument/2006/relationships/hyperlink" Target="https://projects.3seas.eu/projects/via-carpatia-submitted-by-poland" TargetMode="External"/><Relationship Id="rId4" Type="http://schemas.openxmlformats.org/officeDocument/2006/relationships/hyperlink" Target="https://projects.3seas.eu/" TargetMode="External"/><Relationship Id="rId9" Type="http://schemas.openxmlformats.org/officeDocument/2006/relationships/hyperlink" Target="https://projects.3seas.eu/projects/amber-rail-freight-corridor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3seas.eu/about/progressreport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rojects.3seas.eu/projects/via-carpatia-submitted-by-poland" TargetMode="External"/><Relationship Id="rId4" Type="http://schemas.openxmlformats.org/officeDocument/2006/relationships/hyperlink" Target="https://projects.3seas.eu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3seas.eu/projects/brua-development-on-the-territory-of-romania-of-the-national-gas-transmission-system-along-the-corridor-bulgaria-romania-hungary-austria-(brua-phase-1-and-2)-and-enhancement-of-the-bidirectional-gas-transmission-corridor-bulgaria-romania-hungary-austria-(brua-phase-3)-and-the-development-on-the-territory-of-romania-of-the-southern-gas-transmission-corridor-for-taking-over-gas-from-the-black-sea-shore-(black-sea-podiso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80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https://trojmorze.isppan.waw.pl/inicjatywa-trojmorza/deklaracje-szczytow-inicjatywy-trojmorza/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2255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Źródła danych: </a:t>
            </a:r>
          </a:p>
          <a:p>
            <a:endParaRPr lang="pl-PL" dirty="0"/>
          </a:p>
          <a:p>
            <a:r>
              <a:rPr lang="pl-PL" dirty="0"/>
              <a:t>Powierzchnia: </a:t>
            </a:r>
            <a:r>
              <a:rPr lang="pl-PL" dirty="0">
                <a:cs typeface="+mn-lt"/>
              </a:rPr>
              <a:t/>
            </a:r>
            <a:br>
              <a:rPr lang="pl-PL" dirty="0">
                <a:cs typeface="+mn-lt"/>
              </a:rPr>
            </a:br>
            <a:r>
              <a:rPr lang="pl-PL" dirty="0"/>
              <a:t>Stępniewski T., Inicjatywa Trójmorza: uwarunkowania geopolityczne i nowy model regionalnej współpracy, Studia Europejskie 2/2018, s. 37;</a:t>
            </a:r>
            <a:endParaRPr lang="pl-PL" dirty="0">
              <a:cs typeface="Calibri"/>
            </a:endParaRPr>
          </a:p>
          <a:p>
            <a:r>
              <a:rPr lang="pl-PL" dirty="0"/>
              <a:t>Unia Europejska, Fakty i liczby dotyczące życia w Unii Europejskiej,</a:t>
            </a:r>
            <a:r>
              <a:rPr lang="pl-PL" dirty="0">
                <a:cs typeface="+mn-lt"/>
              </a:rPr>
              <a:t/>
            </a:r>
            <a:br>
              <a:rPr lang="pl-PL" dirty="0">
                <a:cs typeface="+mn-lt"/>
              </a:rPr>
            </a:br>
            <a:r>
              <a:rPr lang="pl-PL" dirty="0">
                <a:hlinkClick r:id="rId3"/>
              </a:rPr>
              <a:t>https://european-union.europa.eu/principles-countries-history/key-facts-and-figures/life-eu_pl</a:t>
            </a:r>
            <a:endParaRPr lang="pl-PL" dirty="0"/>
          </a:p>
          <a:p>
            <a:endParaRPr lang="pl-PL" dirty="0"/>
          </a:p>
          <a:p>
            <a:r>
              <a:rPr lang="pl-PL" dirty="0"/>
              <a:t>Demografia: Eurostat, A </a:t>
            </a:r>
            <a:r>
              <a:rPr lang="pl-PL" dirty="0" err="1"/>
              <a:t>growing</a:t>
            </a:r>
            <a:r>
              <a:rPr lang="pl-PL" dirty="0"/>
              <a:t> </a:t>
            </a:r>
            <a:r>
              <a:rPr lang="pl-PL" dirty="0" err="1"/>
              <a:t>population</a:t>
            </a:r>
            <a:r>
              <a:rPr lang="pl-PL" dirty="0"/>
              <a:t> </a:t>
            </a:r>
            <a:r>
              <a:rPr lang="pl-PL" dirty="0" err="1"/>
              <a:t>except</a:t>
            </a:r>
            <a:r>
              <a:rPr lang="pl-PL" dirty="0"/>
              <a:t> for 2020,</a:t>
            </a:r>
            <a:r>
              <a:rPr lang="pl-PL" dirty="0">
                <a:cs typeface="+mn-lt"/>
              </a:rPr>
              <a:t/>
            </a:r>
            <a:br>
              <a:rPr lang="pl-PL" dirty="0">
                <a:cs typeface="+mn-lt"/>
              </a:rPr>
            </a:br>
            <a:r>
              <a:rPr lang="pl-PL" dirty="0">
                <a:hlinkClick r:id="rId4"/>
              </a:rPr>
              <a:t>https://ec.europa.eu/eurostat/cache/digpub/demography/bloc-1a.html?lang=en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4742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Wilczek J., Rudowski A., </a:t>
            </a:r>
            <a:r>
              <a:rPr lang="pl-PL" i="1" dirty="0"/>
              <a:t>Fundusz Trójmorza. W stronę instytucjonalizacji Inicjatywy</a:t>
            </a:r>
            <a:r>
              <a:rPr lang="pl-PL" dirty="0"/>
              <a:t>?, Warszawa 2021</a:t>
            </a:r>
            <a:endParaRPr lang="en-US" dirty="0"/>
          </a:p>
          <a:p>
            <a:r>
              <a:rPr lang="pl-PL" sz="1200" dirty="0">
                <a:ea typeface="+mn-lt"/>
                <a:cs typeface="+mn-lt"/>
              </a:rPr>
              <a:t>Lorek A.M., </a:t>
            </a:r>
            <a:r>
              <a:rPr lang="en-US" sz="1200" i="1" dirty="0">
                <a:ea typeface="+mn-lt"/>
                <a:cs typeface="+mn-lt"/>
              </a:rPr>
              <a:t>A System for Securing the Durability and Effectiveness of the Three Seas Initiative</a:t>
            </a:r>
            <a:r>
              <a:rPr lang="pl-PL" sz="1200" i="1" dirty="0">
                <a:ea typeface="+mn-lt"/>
                <a:cs typeface="+mn-lt"/>
              </a:rPr>
              <a:t> </a:t>
            </a:r>
            <a:r>
              <a:rPr lang="pl-PL" sz="1200" dirty="0">
                <a:ea typeface="+mn-lt"/>
                <a:cs typeface="+mn-lt"/>
              </a:rPr>
              <a:t>[w:] Środkowoeuropejskie Studia Polityczne 3/2021, Poznań 2021;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a typeface="+mn-lt"/>
                <a:cs typeface="+mn-lt"/>
              </a:rPr>
              <a:t>3 </a:t>
            </a:r>
            <a:r>
              <a:rPr lang="pl-PL" sz="1200" dirty="0" err="1">
                <a:ea typeface="+mn-lt"/>
                <a:cs typeface="+mn-lt"/>
              </a:rPr>
              <a:t>Seas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Initiative</a:t>
            </a:r>
            <a:r>
              <a:rPr lang="pl-PL" sz="1200" i="1" dirty="0">
                <a:ea typeface="+mn-lt"/>
                <a:cs typeface="+mn-lt"/>
              </a:rPr>
              <a:t>, </a:t>
            </a:r>
            <a:r>
              <a:rPr lang="pl-PL" sz="1200" i="1" dirty="0" err="1">
                <a:ea typeface="+mn-lt"/>
                <a:cs typeface="+mn-lt"/>
              </a:rPr>
              <a:t>Priority</a:t>
            </a:r>
            <a:r>
              <a:rPr lang="pl-PL" sz="1200" i="1" dirty="0">
                <a:ea typeface="+mn-lt"/>
                <a:cs typeface="+mn-lt"/>
              </a:rPr>
              <a:t> </a:t>
            </a:r>
            <a:r>
              <a:rPr lang="pl-PL" sz="1200" i="1" dirty="0" err="1">
                <a:ea typeface="+mn-lt"/>
                <a:cs typeface="+mn-lt"/>
              </a:rPr>
              <a:t>Projects</a:t>
            </a:r>
            <a:r>
              <a:rPr lang="pl-PL" sz="1200" i="1" dirty="0">
                <a:ea typeface="+mn-lt"/>
                <a:cs typeface="+mn-lt"/>
              </a:rPr>
              <a:t>, </a:t>
            </a:r>
            <a:r>
              <a:rPr lang="pl-PL" sz="1200" i="0" dirty="0">
                <a:ea typeface="+mn-lt"/>
                <a:cs typeface="+mn-lt"/>
              </a:rPr>
              <a:t>https://3seas.eu/about/progressreport/ 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22293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Źródła:</a:t>
            </a:r>
          </a:p>
          <a:p>
            <a:r>
              <a:rPr lang="pl-PL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Popławski K,., Jakóbowski J., </a:t>
            </a:r>
            <a:r>
              <a:rPr lang="pl-PL" b="0" i="1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Trójmorze jako obszar gospodarczy. W kierunku budowy bliższych powiązań </a:t>
            </a:r>
            <a:r>
              <a:rPr lang="pl-PL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(</a:t>
            </a:r>
            <a:r>
              <a:rPr lang="pl-PL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współaut</a:t>
            </a:r>
            <a:r>
              <a:rPr lang="pl-PL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.), Polski Instytut Ekonomiczny, Warszawa 2020;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a typeface="+mn-lt"/>
                <a:cs typeface="+mn-lt"/>
              </a:rPr>
              <a:t>3 </a:t>
            </a:r>
            <a:r>
              <a:rPr lang="pl-PL" sz="1200" dirty="0" err="1">
                <a:ea typeface="+mn-lt"/>
                <a:cs typeface="+mn-lt"/>
              </a:rPr>
              <a:t>Seas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Initiative</a:t>
            </a:r>
            <a:r>
              <a:rPr lang="pl-PL" sz="1200" i="1" dirty="0">
                <a:ea typeface="+mn-lt"/>
                <a:cs typeface="+mn-lt"/>
              </a:rPr>
              <a:t>, </a:t>
            </a:r>
            <a:r>
              <a:rPr lang="pl-PL" sz="1200" i="1" dirty="0" err="1">
                <a:ea typeface="+mn-lt"/>
                <a:cs typeface="+mn-lt"/>
              </a:rPr>
              <a:t>Priority</a:t>
            </a:r>
            <a:r>
              <a:rPr lang="pl-PL" sz="1200" i="1" dirty="0">
                <a:ea typeface="+mn-lt"/>
                <a:cs typeface="+mn-lt"/>
              </a:rPr>
              <a:t> </a:t>
            </a:r>
            <a:r>
              <a:rPr lang="pl-PL" sz="1200" i="1" dirty="0" err="1">
                <a:ea typeface="+mn-lt"/>
                <a:cs typeface="+mn-lt"/>
              </a:rPr>
              <a:t>Projects</a:t>
            </a:r>
            <a:r>
              <a:rPr lang="pl-PL" sz="1200" i="1" dirty="0">
                <a:ea typeface="+mn-lt"/>
                <a:cs typeface="+mn-lt"/>
              </a:rPr>
              <a:t>;</a:t>
            </a:r>
            <a:endParaRPr lang="pl-PL" u="none" dirty="0">
              <a:hlinkClick r:id="rId3"/>
            </a:endParaRPr>
          </a:p>
          <a:p>
            <a:endParaRPr lang="pl-PL" dirty="0">
              <a:hlinkClick r:id="rId3"/>
            </a:endParaRPr>
          </a:p>
          <a:p>
            <a:r>
              <a:rPr lang="pl-PL" dirty="0">
                <a:hlinkClick r:id="rId3"/>
              </a:rPr>
              <a:t>https://3seas.eu/about/progressreport/</a:t>
            </a:r>
            <a:endParaRPr lang="en-US" dirty="0"/>
          </a:p>
          <a:p>
            <a:r>
              <a:rPr lang="pl-PL" dirty="0">
                <a:hlinkClick r:id="rId4"/>
              </a:rPr>
              <a:t>https://projects.3seas.eu/</a:t>
            </a:r>
            <a:endParaRPr lang="en-US" dirty="0"/>
          </a:p>
          <a:p>
            <a:endParaRPr lang="pl-PL" dirty="0"/>
          </a:p>
          <a:p>
            <a:r>
              <a:rPr lang="en-US" b="1" dirty="0"/>
              <a:t>Diversification of gas supply sources and integration of gas infrastructure in the Three Seas Region</a:t>
            </a:r>
            <a:endParaRPr lang="en-US" dirty="0"/>
          </a:p>
          <a:p>
            <a:r>
              <a:rPr lang="pl-PL" dirty="0">
                <a:hlinkClick r:id="rId5"/>
              </a:rPr>
              <a:t>https://projects.3seas.eu/projects/diversification-of-gas-supply-sources-and-integration-of-gas-infrastructure-in-the-three-seas-region-diversification-of-gas-supply-sources-and-integration-of-gas-infrastructure-in-the-three-seas-region-with-the-implementation-of-the-altic-pipe-project-and-cross-border-interconnections-republic-of-poland-slovak-republic-and-republic-of-poland-ukrainne</a:t>
            </a:r>
            <a:endParaRPr lang="en-US" dirty="0"/>
          </a:p>
          <a:p>
            <a:endParaRPr lang="pl-PL" dirty="0"/>
          </a:p>
          <a:p>
            <a:r>
              <a:rPr lang="pl-PL" b="1" dirty="0"/>
              <a:t>BRUA</a:t>
            </a:r>
            <a:endParaRPr lang="en-US" dirty="0"/>
          </a:p>
          <a:p>
            <a:r>
              <a:rPr lang="pl-PL" dirty="0">
                <a:hlinkClick r:id="rId6"/>
              </a:rPr>
              <a:t>https://projects.3seas.eu/projects/brua-development-on-the-territory-of-romania-of-the-national-gas-transmission-system-along-the-corridor-bulgaria-romania-hungary-austria-(brua-phase-1-and-2)-and-enhancement-of-the-bidirectional-gas-transmission-corridor-bulgaria-romania-hungary-austria-(brua-phase-3)-and-the-development-on-the-territory-of-romania-of-the-southern-gas-transmission-corridor-for-taking-over-gas-from-the-black-sea-shore-(black-sea-podisor</a:t>
            </a:r>
            <a:r>
              <a:rPr lang="pl-PL" dirty="0"/>
              <a:t>)</a:t>
            </a:r>
            <a:endParaRPr lang="en-US" dirty="0"/>
          </a:p>
          <a:p>
            <a:endParaRPr lang="pl-PL" dirty="0"/>
          </a:p>
          <a:p>
            <a:r>
              <a:rPr lang="en-US" b="1" dirty="0"/>
              <a:t>Development of Cross-Border Network of Data </a:t>
            </a:r>
            <a:r>
              <a:rPr lang="en-US" b="1" dirty="0" err="1"/>
              <a:t>Centres</a:t>
            </a:r>
            <a:endParaRPr lang="en-US" dirty="0"/>
          </a:p>
          <a:p>
            <a:r>
              <a:rPr lang="pl-PL" dirty="0">
                <a:hlinkClick r:id="rId7"/>
              </a:rPr>
              <a:t>https://projects.3seas.eu/projects/development-of-cross-border-network-of-data-centres</a:t>
            </a:r>
            <a:endParaRPr lang="en-US" dirty="0"/>
          </a:p>
          <a:p>
            <a:endParaRPr lang="pl-PL" dirty="0"/>
          </a:p>
          <a:p>
            <a:r>
              <a:rPr lang="en-US" b="1" dirty="0"/>
              <a:t>Development of Cross-Border Optical </a:t>
            </a:r>
            <a:r>
              <a:rPr lang="en-US" b="1" dirty="0" err="1"/>
              <a:t>Fibre</a:t>
            </a:r>
            <a:r>
              <a:rPr lang="en-US" b="1" dirty="0"/>
              <a:t> Network</a:t>
            </a:r>
            <a:endParaRPr lang="en-US" dirty="0"/>
          </a:p>
          <a:p>
            <a:r>
              <a:rPr lang="pl-PL" dirty="0">
                <a:hlinkClick r:id="rId8"/>
              </a:rPr>
              <a:t>https://projects.3seas.eu/projects/development-of-cross-border-optical-fibre-network</a:t>
            </a:r>
            <a:endParaRPr lang="en-US" dirty="0"/>
          </a:p>
          <a:p>
            <a:endParaRPr lang="pl-PL" dirty="0"/>
          </a:p>
          <a:p>
            <a:r>
              <a:rPr lang="pl-PL" b="1" dirty="0"/>
              <a:t>Amber Rail Freight Corridor</a:t>
            </a:r>
            <a:endParaRPr lang="en-US" dirty="0"/>
          </a:p>
          <a:p>
            <a:r>
              <a:rPr lang="pl-PL" dirty="0">
                <a:hlinkClick r:id="rId9"/>
              </a:rPr>
              <a:t>https://projects.3seas.eu/projects/amber-rail-freight-corridor</a:t>
            </a:r>
            <a:endParaRPr lang="en-US" dirty="0"/>
          </a:p>
          <a:p>
            <a:endParaRPr lang="pl-PL" dirty="0"/>
          </a:p>
          <a:p>
            <a:r>
              <a:rPr lang="pl-PL" b="1" dirty="0"/>
              <a:t>Via Carpatia</a:t>
            </a:r>
            <a:endParaRPr lang="en-US" dirty="0"/>
          </a:p>
          <a:p>
            <a:r>
              <a:rPr lang="pl-PL" dirty="0">
                <a:hlinkClick r:id="rId10"/>
              </a:rPr>
              <a:t>https://projects.3seas.eu/projects/via-carpatia-submitted-by-poland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86976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hlinkClick r:id="rId3"/>
              </a:rPr>
              <a:t>https://3seas.eu/about/progressreport/</a:t>
            </a:r>
            <a:endParaRPr lang="en-US" dirty="0"/>
          </a:p>
          <a:p>
            <a:r>
              <a:rPr lang="pl-PL" dirty="0">
                <a:hlinkClick r:id="rId4"/>
              </a:rPr>
              <a:t>https://projects.3seas.eu/</a:t>
            </a:r>
            <a:endParaRPr lang="en-US" dirty="0"/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/>
              <a:t>Via Carpatia</a:t>
            </a:r>
            <a:endParaRPr lang="en-US" dirty="0"/>
          </a:p>
          <a:p>
            <a:r>
              <a:rPr lang="pl-PL" dirty="0">
                <a:hlinkClick r:id="rId5"/>
              </a:rPr>
              <a:t>https://projects.3seas.eu/projects/via-carpatia-submitted-by-poland</a:t>
            </a:r>
            <a:endParaRPr lang="pl-PL" dirty="0"/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 Baltica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https://projects.3seas.eu/projects/rail-baltica-submitted-by-estonia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61288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/>
              <a:t>Źródła:</a:t>
            </a:r>
          </a:p>
          <a:p>
            <a:r>
              <a:rPr lang="pl-PL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Całus K, Łoskot-</a:t>
            </a:r>
            <a:r>
              <a:rPr lang="pl-PL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Strachota</a:t>
            </a:r>
            <a:r>
              <a:rPr lang="pl-PL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A., </a:t>
            </a:r>
            <a:r>
              <a:rPr lang="pl-PL" b="0" i="1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BRUA i rumuńskie pomysły na środkowoeuropejski rynek gazu</a:t>
            </a:r>
            <a:r>
              <a:rPr lang="pl-PL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, Komentarze OSW</a:t>
            </a:r>
            <a:endParaRPr lang="pl-PL" b="1" dirty="0"/>
          </a:p>
          <a:p>
            <a:endParaRPr lang="pl-PL" b="1" dirty="0"/>
          </a:p>
          <a:p>
            <a:r>
              <a:rPr lang="pl-PL" b="1" dirty="0"/>
              <a:t>BRUA</a:t>
            </a:r>
            <a:endParaRPr lang="en-US" dirty="0"/>
          </a:p>
          <a:p>
            <a:r>
              <a:rPr lang="pl-PL" dirty="0">
                <a:hlinkClick r:id="rId3"/>
              </a:rPr>
              <a:t>https://projects.3seas.eu/projects/brua-development-on-the-territory-of-romania-of-the-national-gas-transmission-system-along-the-corridor-bulgaria-romania-hungary-austria-(brua-phase-1-and-2)-and-enhancement-of-the-bidirectional-gas-transmission-corridor-bulgaria-romania-hungary-austria-(brua-phase-3)-and-the-development-on-the-territory-of-romania-of-the-southern-gas-transmission-corridor-for-taking-over-gas-from-the-black-sea-shore-(black-sea-podisor</a:t>
            </a:r>
            <a:r>
              <a:rPr lang="pl-PL" dirty="0"/>
              <a:t>)</a:t>
            </a:r>
            <a:endParaRPr lang="en-US" dirty="0"/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790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67671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123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051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49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6999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6752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341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614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Indraszczyk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(2019), Historyczne inicjatywy integracji Europy Środkowej pomiędzy trzema morzami: bałtyckim, adriatyckim i czarnym, [w:] Inicjatywa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Trójmorza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wymiarze historyczny, geopolitycznym i gospodarczym, (red.)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Zbaraszewska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Dziewiałtowski-Gintowt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B., Poznań;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Kowal P.,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Orzelska-Stączek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(2019), Inicjatywa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Trójmorza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geneza, cele i funkcjonowanie, Warszawa;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Sienkiewicz M. (2016), Koncepcja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Trójmorza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polskiej polityce zagranicznej po 2015 r., [w:] „Dyplomacja i bezpieczeństwo, Między wojną i dyplomacją. Polityka zagraniczna Polski w świetle wyzwań na arenie międzynarodowej”, (red.) M. Mróz, Wrocław;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2355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7806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6B5D-15C7-4C2B-B3EB-BFF41552D56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600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8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8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8.sv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l.lostpedia.wikia.com/wiki/Plik:Flaga_Polski.pn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218F04D-F2F4-81EE-05C0-AE8AD09A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E4A2784-C406-FCE3-F448-3BBAA90C2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3" y="515746"/>
            <a:ext cx="1422373" cy="146364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EC0F83B1-3D81-2987-2AE7-625A2207D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" y="5571295"/>
            <a:ext cx="4724399" cy="874014"/>
          </a:xfrm>
          <a:prstGeom prst="rect">
            <a:avLst/>
          </a:prstGeom>
        </p:spPr>
      </p:pic>
      <p:sp>
        <p:nvSpPr>
          <p:cNvPr id="6" name="Schemat blokowy: scalanie 5">
            <a:extLst>
              <a:ext uri="{FF2B5EF4-FFF2-40B4-BE49-F238E27FC236}">
                <a16:creationId xmlns="" xmlns:a16="http://schemas.microsoft.com/office/drawing/2014/main" id="{D94CFCAB-9321-9C1E-A5E6-08C46311AA59}"/>
              </a:ext>
            </a:extLst>
          </p:cNvPr>
          <p:cNvSpPr/>
          <p:nvPr/>
        </p:nvSpPr>
        <p:spPr>
          <a:xfrm rot="2322359">
            <a:off x="7304319" y="2102983"/>
            <a:ext cx="2752437" cy="2567706"/>
          </a:xfrm>
          <a:prstGeom prst="flowChartMerg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1B2A4B78-9EE4-1B14-7710-AC81E177651A}"/>
              </a:ext>
            </a:extLst>
          </p:cNvPr>
          <p:cNvSpPr txBox="1"/>
          <p:nvPr/>
        </p:nvSpPr>
        <p:spPr>
          <a:xfrm>
            <a:off x="7593813" y="958892"/>
            <a:ext cx="14870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</a:rPr>
              <a:t>Bałtyckie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76C10557-5AF5-E3A1-2E41-95C7F01B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3" y="2394763"/>
            <a:ext cx="1402024" cy="144270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24649C27-4395-D1D2-31C4-5F2535AFCDBD}"/>
              </a:ext>
            </a:extLst>
          </p:cNvPr>
          <p:cNvSpPr txBox="1"/>
          <p:nvPr/>
        </p:nvSpPr>
        <p:spPr>
          <a:xfrm>
            <a:off x="10494581" y="2834955"/>
            <a:ext cx="1066007" cy="281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</a:rPr>
              <a:t>Czarne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758DE1E1-AC3E-017E-271D-605C97D01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25" y="3868653"/>
            <a:ext cx="1422373" cy="146364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8B5873E7-6F36-2F64-F996-8119BC5E5100}"/>
              </a:ext>
            </a:extLst>
          </p:cNvPr>
          <p:cNvSpPr txBox="1"/>
          <p:nvPr/>
        </p:nvSpPr>
        <p:spPr>
          <a:xfrm>
            <a:off x="6858381" y="4323477"/>
            <a:ext cx="12958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solidFill>
                  <a:srgbClr val="14367D"/>
                </a:solidFill>
                <a:latin typeface="Arial Nova" panose="020B0504020202020204" pitchFamily="34" charset="0"/>
              </a:rPr>
              <a:t>Adriatyckie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2EDE7F6-C9AA-837F-2796-223EF2A83452}"/>
              </a:ext>
            </a:extLst>
          </p:cNvPr>
          <p:cNvSpPr txBox="1"/>
          <p:nvPr/>
        </p:nvSpPr>
        <p:spPr>
          <a:xfrm>
            <a:off x="1748648" y="1608707"/>
            <a:ext cx="5306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l-PL" sz="5400" b="1">
                <a:solidFill>
                  <a:srgbClr val="009DB6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INICJATYWA</a:t>
            </a:r>
            <a:r>
              <a:rPr lang="pl-PL" sz="800" b="1">
                <a:solidFill>
                  <a:srgbClr val="009DB6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5400" b="1">
                <a:solidFill>
                  <a:srgbClr val="009DB6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5400" b="1">
                <a:solidFill>
                  <a:srgbClr val="009DB6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400" b="1">
                <a:solidFill>
                  <a:srgbClr val="009DB6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TRÓJMORZA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1D9F9680-E499-F669-9669-7A3A113F93B4}"/>
              </a:ext>
            </a:extLst>
          </p:cNvPr>
          <p:cNvCxnSpPr>
            <a:cxnSpLocks/>
          </p:cNvCxnSpPr>
          <p:nvPr/>
        </p:nvCxnSpPr>
        <p:spPr>
          <a:xfrm>
            <a:off x="1872343" y="3432957"/>
            <a:ext cx="4332327" cy="0"/>
          </a:xfrm>
          <a:prstGeom prst="line">
            <a:avLst/>
          </a:prstGeom>
          <a:ln w="38100">
            <a:solidFill>
              <a:srgbClr val="009D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="" xmlns:a16="http://schemas.microsoft.com/office/drawing/2014/main" id="{DF823FE5-BC02-2474-261C-D97F20B60EF0}"/>
              </a:ext>
            </a:extLst>
          </p:cNvPr>
          <p:cNvCxnSpPr>
            <a:cxnSpLocks/>
          </p:cNvCxnSpPr>
          <p:nvPr/>
        </p:nvCxnSpPr>
        <p:spPr>
          <a:xfrm>
            <a:off x="1748648" y="1590893"/>
            <a:ext cx="4332327" cy="0"/>
          </a:xfrm>
          <a:prstGeom prst="line">
            <a:avLst/>
          </a:prstGeom>
          <a:ln w="38100">
            <a:solidFill>
              <a:srgbClr val="009D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52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534358" y="3693825"/>
            <a:ext cx="372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Kluczowe decyzje</a:t>
            </a:r>
            <a:endParaRPr lang="pl-PL" sz="320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a 3">
            <a:extLst>
              <a:ext uri="{FF2B5EF4-FFF2-40B4-BE49-F238E27FC236}">
                <a16:creationId xmlns="" xmlns:a16="http://schemas.microsoft.com/office/drawing/2014/main" id="{68645B34-4F8C-0C06-8EE7-0845A1D3B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2548224"/>
              </p:ext>
            </p:extLst>
          </p:nvPr>
        </p:nvGraphicFramePr>
        <p:xfrm>
          <a:off x="3304405" y="158303"/>
          <a:ext cx="8714526" cy="58936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65339">
                  <a:extLst>
                    <a:ext uri="{9D8B030D-6E8A-4147-A177-3AD203B41FA5}">
                      <a16:colId xmlns="" xmlns:a16="http://schemas.microsoft.com/office/drawing/2014/main" val="2759846954"/>
                    </a:ext>
                  </a:extLst>
                </a:gridCol>
                <a:gridCol w="1278518">
                  <a:extLst>
                    <a:ext uri="{9D8B030D-6E8A-4147-A177-3AD203B41FA5}">
                      <a16:colId xmlns="" xmlns:a16="http://schemas.microsoft.com/office/drawing/2014/main" val="2683751354"/>
                    </a:ext>
                  </a:extLst>
                </a:gridCol>
                <a:gridCol w="5582538">
                  <a:extLst>
                    <a:ext uri="{9D8B030D-6E8A-4147-A177-3AD203B41FA5}">
                      <a16:colId xmlns="" xmlns:a16="http://schemas.microsoft.com/office/drawing/2014/main" val="3882198788"/>
                    </a:ext>
                  </a:extLst>
                </a:gridCol>
                <a:gridCol w="888131">
                  <a:extLst>
                    <a:ext uri="{9D8B030D-6E8A-4147-A177-3AD203B41FA5}">
                      <a16:colId xmlns="" xmlns:a16="http://schemas.microsoft.com/office/drawing/2014/main" val="472424005"/>
                    </a:ext>
                  </a:extLst>
                </a:gridCol>
              </a:tblGrid>
              <a:tr h="64556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Numer</a:t>
                      </a:r>
                      <a:b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Szczytu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Gospodarz szczytu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Kluczowe decyzje i efekty szczytu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64428"/>
                  </a:ext>
                </a:extLst>
              </a:tr>
              <a:tr h="2250207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solidFill>
                          <a:srgbClr val="1436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trzy fundamentalne filary i cele Inicjatywy Trójmorza to: wzmocnienie rozwoju gospodarczego, zwiększenie spójności UE oraz wzbogacenie więzi transatlantyckich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powstanie kategorii </a:t>
                      </a:r>
                      <a:r>
                        <a:rPr lang="pl-PL" sz="1400" i="1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państw partnerskich</a:t>
                      </a: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: USA i Niemcy oraz </a:t>
                      </a:r>
                      <a:r>
                        <a:rPr lang="pl-PL" sz="1400" i="1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instytucji partnerskich</a:t>
                      </a: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: Komisja Europejska UE, EBI, EBOiR, Grupa Banku Światowego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prezentacja tzw. Listy Projektów Priorytetowych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pierwsza edycja Forum </a:t>
                      </a:r>
                      <a:r>
                        <a:rPr lang="pl-PL" sz="140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Biznesu</a:t>
                      </a:r>
                      <a:r>
                        <a:rPr lang="pl-PL" sz="1400" i="1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, 3SI </a:t>
                      </a:r>
                      <a:r>
                        <a:rPr lang="pl-PL" sz="1400" i="1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Business Forum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i="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podpisanie listu intencyjnego w sprawie powstania Funduszu Inwestycyjnego Inicjatywy Trójmorza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i="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powołanie Sieci Izb Handlowych państw Inicjatywy Trójmorza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 IX</a:t>
                      </a:r>
                      <a:br>
                        <a:rPr lang="pl-PL" sz="140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8592897"/>
                  </a:ext>
                </a:extLst>
              </a:tr>
              <a:tr h="1124671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solidFill>
                          <a:srgbClr val="1436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podkreślenie, że Inicjatywa Trójmorza pozostaje w pełni </a:t>
                      </a:r>
                      <a:r>
                        <a:rPr lang="pl-PL" sz="140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zgodna</a:t>
                      </a:r>
                      <a:r>
                        <a:rPr lang="pl-PL" sz="140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wysiłkami UE na rzecz wzmocnienia spójności i przezwyciężenia dysproporcji regionalnych w UE </a:t>
                      </a:r>
                    </a:p>
                    <a:p>
                      <a:pPr marL="171450" indent="-171450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uznanie obecności gospodarczej USA w regionie Trójmorza za krok ku wzmocnieniu więzi transatlantyckich</a:t>
                      </a:r>
                    </a:p>
                    <a:p>
                      <a:pPr marL="171450" indent="-171450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pl-PL" sz="1400" dirty="0">
                        <a:solidFill>
                          <a:srgbClr val="14367D"/>
                        </a:solidFill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VI</a:t>
                      </a:r>
                      <a:br>
                        <a:rPr lang="pl-PL" sz="140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5098840"/>
                  </a:ext>
                </a:extLst>
              </a:tr>
              <a:tr h="1387248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solidFill>
                          <a:srgbClr val="1436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pierwszy szczyt w formule hybrydowej;</a:t>
                      </a:r>
                    </a:p>
                    <a:p>
                      <a:pPr marL="171450" indent="-171450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rozszerzenie współpracy poza format prezydencki – sesja ministerialna</a:t>
                      </a:r>
                    </a:p>
                    <a:p>
                      <a:pPr marL="171450" indent="-171450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rozwój Funduszu Inwestycyjnego Inicjatywy Trójmorza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 X</a:t>
                      </a:r>
                      <a:b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4506037"/>
                  </a:ext>
                </a:extLst>
              </a:tr>
            </a:tbl>
          </a:graphicData>
        </a:graphic>
      </p:graphicFrame>
      <p:pic>
        <p:nvPicPr>
          <p:cNvPr id="41" name="Obraz 40">
            <a:extLst>
              <a:ext uri="{FF2B5EF4-FFF2-40B4-BE49-F238E27FC236}">
                <a16:creationId xmlns="" xmlns:a16="http://schemas.microsoft.com/office/drawing/2014/main" id="{062104F4-5611-B6A7-8FBF-3BA3FD0C3FE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706" y="1659518"/>
            <a:ext cx="855402" cy="5888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7" name="Obraz 46">
            <a:extLst>
              <a:ext uri="{FF2B5EF4-FFF2-40B4-BE49-F238E27FC236}">
                <a16:creationId xmlns="" xmlns:a16="http://schemas.microsoft.com/office/drawing/2014/main" id="{22048D95-0CF1-53D6-4320-B6BDC6F767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756"/>
          <a:stretch/>
        </p:blipFill>
        <p:spPr>
          <a:xfrm>
            <a:off x="4465998" y="3424856"/>
            <a:ext cx="867296" cy="5888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8" name="Obraz 47">
            <a:extLst>
              <a:ext uri="{FF2B5EF4-FFF2-40B4-BE49-F238E27FC236}">
                <a16:creationId xmlns="" xmlns:a16="http://schemas.microsoft.com/office/drawing/2014/main" id="{28C29C77-35E9-C09C-7469-6ED6FF241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998" y="4904065"/>
            <a:ext cx="867296" cy="5888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5" name="Obraz 54">
            <a:extLst>
              <a:ext uri="{FF2B5EF4-FFF2-40B4-BE49-F238E27FC236}">
                <a16:creationId xmlns="" xmlns:a16="http://schemas.microsoft.com/office/drawing/2014/main" id="{434AAE0E-5797-0A33-AB5A-B6A7C5F6C1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8" y="431564"/>
            <a:ext cx="1127139" cy="1153448"/>
          </a:xfrm>
          <a:prstGeom prst="rect">
            <a:avLst/>
          </a:prstGeom>
        </p:spPr>
      </p:pic>
      <p:sp>
        <p:nvSpPr>
          <p:cNvPr id="56" name="Strzałka: w prawo 55">
            <a:extLst>
              <a:ext uri="{FF2B5EF4-FFF2-40B4-BE49-F238E27FC236}">
                <a16:creationId xmlns="" xmlns:a16="http://schemas.microsoft.com/office/drawing/2014/main" id="{B5024428-527F-390C-4CA9-671ED9E40498}"/>
              </a:ext>
            </a:extLst>
          </p:cNvPr>
          <p:cNvSpPr/>
          <p:nvPr/>
        </p:nvSpPr>
        <p:spPr>
          <a:xfrm>
            <a:off x="2669274" y="662591"/>
            <a:ext cx="482754" cy="308959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>
            <a:extLst>
              <a:ext uri="{FF2B5EF4-FFF2-40B4-BE49-F238E27FC236}">
                <a16:creationId xmlns="" xmlns:a16="http://schemas.microsoft.com/office/drawing/2014/main" id="{64BAB535-E7D2-54CB-C45A-313854642244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49B40199-1B7B-E48E-ADD2-64A52D2C90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6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534358" y="3693825"/>
            <a:ext cx="372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Kluczowe decyzje</a:t>
            </a:r>
            <a:endParaRPr lang="pl-PL" sz="320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a 3">
            <a:extLst>
              <a:ext uri="{FF2B5EF4-FFF2-40B4-BE49-F238E27FC236}">
                <a16:creationId xmlns="" xmlns:a16="http://schemas.microsoft.com/office/drawing/2014/main" id="{68645B34-4F8C-0C06-8EE7-0845A1D3B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8559178"/>
              </p:ext>
            </p:extLst>
          </p:nvPr>
        </p:nvGraphicFramePr>
        <p:xfrm>
          <a:off x="3080656" y="144536"/>
          <a:ext cx="8893630" cy="621929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0857">
                  <a:extLst>
                    <a:ext uri="{9D8B030D-6E8A-4147-A177-3AD203B41FA5}">
                      <a16:colId xmlns="" xmlns:a16="http://schemas.microsoft.com/office/drawing/2014/main" val="2759846954"/>
                    </a:ext>
                  </a:extLst>
                </a:gridCol>
                <a:gridCol w="1318707">
                  <a:extLst>
                    <a:ext uri="{9D8B030D-6E8A-4147-A177-3AD203B41FA5}">
                      <a16:colId xmlns="" xmlns:a16="http://schemas.microsoft.com/office/drawing/2014/main" val="2683751354"/>
                    </a:ext>
                  </a:extLst>
                </a:gridCol>
                <a:gridCol w="5758018">
                  <a:extLst>
                    <a:ext uri="{9D8B030D-6E8A-4147-A177-3AD203B41FA5}">
                      <a16:colId xmlns="" xmlns:a16="http://schemas.microsoft.com/office/drawing/2014/main" val="3882198788"/>
                    </a:ext>
                  </a:extLst>
                </a:gridCol>
                <a:gridCol w="916048">
                  <a:extLst>
                    <a:ext uri="{9D8B030D-6E8A-4147-A177-3AD203B41FA5}">
                      <a16:colId xmlns="" xmlns:a16="http://schemas.microsoft.com/office/drawing/2014/main" val="472424005"/>
                    </a:ext>
                  </a:extLst>
                </a:gridCol>
              </a:tblGrid>
              <a:tr h="76757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Numer</a:t>
                      </a:r>
                      <a:b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Szczytu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Gospodarz szczytu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Kluczowe decyzje i efekty szczytu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64428"/>
                  </a:ext>
                </a:extLst>
              </a:tr>
              <a:tr h="2474836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1436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5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podkreślenie, że Inicjatywa Trójmorza jest platformą współpracy w obszarach transportu, energii i cyfryzacji, wzmacniającą spójność UE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5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podkreślenie znacznego potencjału Funduszu Inwestycyjnego Inicjatywy Trójmorza jako ważnego mechanizmu współfinansowania dla zlikwidowania luki infrastrukturalnej w regionie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5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potwierdzenie pierwszych trzech projektów Funduszu Trójmorza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 VII</a:t>
                      </a:r>
                      <a:b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66141467"/>
                  </a:ext>
                </a:extLst>
              </a:tr>
              <a:tr h="2904994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solidFill>
                          <a:srgbClr val="1436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lang="pl-PL" sz="1500" b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powołanie „partnerstwa uczestniczącego” </a:t>
                      </a: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skierowanego do państw regionu, aspirujących do UE (przyczyna - europejskie aspiracje Ukrainy)</a:t>
                      </a:r>
                    </a:p>
                    <a:p>
                      <a:pPr marL="0" indent="0" algn="just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500" b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pierwsza edycja Forum Obywatelskiego</a:t>
                      </a: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500" b="0" i="1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3SI </a:t>
                      </a:r>
                      <a:r>
                        <a:rPr lang="pl-PL" sz="1500" b="0" i="1" baseline="0" dirty="0" err="1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Civil</a:t>
                      </a:r>
                      <a:r>
                        <a:rPr lang="pl-PL" sz="1500" b="0" i="1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500" b="0" i="1" baseline="0" dirty="0" err="1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Society</a:t>
                      </a:r>
                      <a:r>
                        <a:rPr lang="pl-PL" sz="1500" b="0" i="1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Forum</a:t>
                      </a:r>
                      <a:r>
                        <a:rPr lang="pl-PL" sz="1500" b="0" i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(20-21 </a:t>
                      </a:r>
                      <a:r>
                        <a:rPr lang="pl-PL" sz="1500" b="0" i="0" baseline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V)</a:t>
                      </a:r>
                      <a:endParaRPr lang="pl-PL" sz="1500" b="0" i="0" dirty="0" smtClean="0">
                        <a:solidFill>
                          <a:srgbClr val="14367D"/>
                        </a:solidFill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lang="pl-PL" sz="1500" b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inwestorzy</a:t>
                      </a: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zaangażowali blisko miliard euro w Fundusz Inicjatywy </a:t>
                      </a:r>
                      <a:r>
                        <a:rPr lang="pl-PL" sz="1500" b="0" baseline="0" dirty="0" err="1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Trójmorza</a:t>
                      </a: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just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potwierdzenie czwartego projektu Funduszu (port w Burgas)</a:t>
                      </a:r>
                    </a:p>
                    <a:p>
                      <a:pPr marL="0" indent="0" algn="just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deklaracja amerykańskiej agencji – International Development Finance Corporation o zaangażowaniu w Fundusz Inwestycyjny Inicjatywy </a:t>
                      </a:r>
                      <a:r>
                        <a:rPr lang="pl-PL" sz="1500" b="0" baseline="0" dirty="0" err="1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Trójmorza</a:t>
                      </a:r>
                      <a:r>
                        <a:rPr lang="pl-PL" sz="1500" b="0" baseline="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 300 mln dolarów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endParaRPr lang="pl-PL" sz="1600" b="0" dirty="0">
                        <a:solidFill>
                          <a:srgbClr val="14367D"/>
                        </a:solidFill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20-21 VI</a:t>
                      </a:r>
                    </a:p>
                    <a:p>
                      <a:pPr algn="ctr"/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8799044"/>
                  </a:ext>
                </a:extLst>
              </a:tr>
            </a:tbl>
          </a:graphicData>
        </a:graphic>
      </p:graphicFrame>
      <p:pic>
        <p:nvPicPr>
          <p:cNvPr id="51" name="Obraz 50">
            <a:extLst>
              <a:ext uri="{FF2B5EF4-FFF2-40B4-BE49-F238E27FC236}">
                <a16:creationId xmlns="" xmlns:a16="http://schemas.microsoft.com/office/drawing/2014/main" id="{C890ED97-BF40-F61E-3F8E-E2C508822A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4095" y="1987980"/>
            <a:ext cx="867296" cy="5073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3" name="Obraz 52">
            <a:extLst>
              <a:ext uri="{FF2B5EF4-FFF2-40B4-BE49-F238E27FC236}">
                <a16:creationId xmlns="" xmlns:a16="http://schemas.microsoft.com/office/drawing/2014/main" id="{8F087497-6762-2CDC-620F-8D173E67E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867" y="4349681"/>
            <a:ext cx="880295" cy="5073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5" name="Obraz 54">
            <a:extLst>
              <a:ext uri="{FF2B5EF4-FFF2-40B4-BE49-F238E27FC236}">
                <a16:creationId xmlns="" xmlns:a16="http://schemas.microsoft.com/office/drawing/2014/main" id="{434AAE0E-5797-0A33-AB5A-B6A7C5F6C1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8" y="431564"/>
            <a:ext cx="1127139" cy="1153448"/>
          </a:xfrm>
          <a:prstGeom prst="rect">
            <a:avLst/>
          </a:prstGeom>
        </p:spPr>
      </p:pic>
      <p:sp>
        <p:nvSpPr>
          <p:cNvPr id="56" name="Strzałka: w prawo 55">
            <a:extLst>
              <a:ext uri="{FF2B5EF4-FFF2-40B4-BE49-F238E27FC236}">
                <a16:creationId xmlns="" xmlns:a16="http://schemas.microsoft.com/office/drawing/2014/main" id="{B5024428-527F-390C-4CA9-671ED9E40498}"/>
              </a:ext>
            </a:extLst>
          </p:cNvPr>
          <p:cNvSpPr/>
          <p:nvPr/>
        </p:nvSpPr>
        <p:spPr>
          <a:xfrm>
            <a:off x="2669274" y="662591"/>
            <a:ext cx="444040" cy="308959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>
            <a:extLst>
              <a:ext uri="{FF2B5EF4-FFF2-40B4-BE49-F238E27FC236}">
                <a16:creationId xmlns="" xmlns:a16="http://schemas.microsoft.com/office/drawing/2014/main" id="{64BAB535-E7D2-54CB-C45A-313854642244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CDFDCE1B-04E8-7688-9F51-1E84B7BAC6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92" y="6440660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36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2FCF1BF1-CAD8-4B92-9D87-62594D1977D9}"/>
              </a:ext>
            </a:extLst>
          </p:cNvPr>
          <p:cNvSpPr txBox="1">
            <a:spLocks/>
          </p:cNvSpPr>
          <p:nvPr/>
        </p:nvSpPr>
        <p:spPr>
          <a:xfrm>
            <a:off x="481263" y="2402113"/>
            <a:ext cx="2919225" cy="145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3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Definicja</a:t>
            </a:r>
            <a:endParaRPr lang="pl-PL" sz="3300"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913012" y="3252269"/>
            <a:ext cx="452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="" xmlns:a16="http://schemas.microsoft.com/office/drawing/2014/main" id="{34C2F90A-8E0E-B16D-D9F9-2EBFD9CA18DD}"/>
              </a:ext>
            </a:extLst>
          </p:cNvPr>
          <p:cNvSpPr/>
          <p:nvPr/>
        </p:nvSpPr>
        <p:spPr>
          <a:xfrm>
            <a:off x="315415" y="523169"/>
            <a:ext cx="989760" cy="972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ymbol zastępczy tekstu 9">
            <a:extLst>
              <a:ext uri="{FF2B5EF4-FFF2-40B4-BE49-F238E27FC236}">
                <a16:creationId xmlns="" xmlns:a16="http://schemas.microsoft.com/office/drawing/2014/main" id="{E00F1526-5880-C64B-1AA5-A7C477455B52}"/>
              </a:ext>
            </a:extLst>
          </p:cNvPr>
          <p:cNvSpPr txBox="1">
            <a:spLocks/>
          </p:cNvSpPr>
          <p:nvPr/>
        </p:nvSpPr>
        <p:spPr>
          <a:xfrm>
            <a:off x="3332734" y="1574403"/>
            <a:ext cx="4422085" cy="593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>
                <a:solidFill>
                  <a:srgbClr val="00879E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Inicjatywa Trójmorza</a:t>
            </a:r>
          </a:p>
        </p:txBody>
      </p:sp>
      <p:sp>
        <p:nvSpPr>
          <p:cNvPr id="25" name="Symbol zastępczy tekstu 11">
            <a:extLst>
              <a:ext uri="{FF2B5EF4-FFF2-40B4-BE49-F238E27FC236}">
                <a16:creationId xmlns="" xmlns:a16="http://schemas.microsoft.com/office/drawing/2014/main" id="{090FDC65-F70D-61AA-6017-A3C87B17D9E1}"/>
              </a:ext>
            </a:extLst>
          </p:cNvPr>
          <p:cNvSpPr txBox="1">
            <a:spLocks/>
          </p:cNvSpPr>
          <p:nvPr/>
        </p:nvSpPr>
        <p:spPr>
          <a:xfrm>
            <a:off x="7884513" y="1574403"/>
            <a:ext cx="3925002" cy="59354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>
                <a:solidFill>
                  <a:srgbClr val="14367D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Unia Europejska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FEFDB043-A67E-7171-0E5E-0B73E0B6B8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0" y="531652"/>
            <a:ext cx="972630" cy="97263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641199A8-F84E-5E02-C7D8-6C05976C001D}"/>
              </a:ext>
            </a:extLst>
          </p:cNvPr>
          <p:cNvSpPr txBox="1"/>
          <p:nvPr/>
        </p:nvSpPr>
        <p:spPr>
          <a:xfrm>
            <a:off x="518388" y="84097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>
                <a:solidFill>
                  <a:srgbClr val="14367D"/>
                </a:solidFill>
                <a:latin typeface="Arial Black" panose="020B0A04020102020204" pitchFamily="34" charset="0"/>
              </a:rPr>
              <a:t>EU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FB3CACFD-A741-24BD-E319-F076E2296A07}"/>
              </a:ext>
            </a:extLst>
          </p:cNvPr>
          <p:cNvSpPr/>
          <p:nvPr/>
        </p:nvSpPr>
        <p:spPr>
          <a:xfrm>
            <a:off x="3541478" y="2428866"/>
            <a:ext cx="3925002" cy="1392677"/>
          </a:xfrm>
          <a:prstGeom prst="rect">
            <a:avLst/>
          </a:prstGeom>
          <a:noFill/>
          <a:ln w="28575">
            <a:solidFill>
              <a:srgbClr val="0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FE9480C4-517E-455E-688C-4B611859847C}"/>
              </a:ext>
            </a:extLst>
          </p:cNvPr>
          <p:cNvSpPr/>
          <p:nvPr/>
        </p:nvSpPr>
        <p:spPr>
          <a:xfrm>
            <a:off x="3541478" y="2428866"/>
            <a:ext cx="1455060" cy="1392677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="" xmlns:a16="http://schemas.microsoft.com/office/drawing/2014/main" id="{6DA95074-3B88-457E-A411-2738E5372E3F}"/>
              </a:ext>
            </a:extLst>
          </p:cNvPr>
          <p:cNvSpPr/>
          <p:nvPr/>
        </p:nvSpPr>
        <p:spPr>
          <a:xfrm>
            <a:off x="3541478" y="4186125"/>
            <a:ext cx="3925002" cy="1392677"/>
          </a:xfrm>
          <a:prstGeom prst="rect">
            <a:avLst/>
          </a:prstGeom>
          <a:noFill/>
          <a:ln w="28575">
            <a:solidFill>
              <a:srgbClr val="0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="" xmlns:a16="http://schemas.microsoft.com/office/drawing/2014/main" id="{BF30C7EA-FCA6-1776-DE3C-BB499E044F50}"/>
              </a:ext>
            </a:extLst>
          </p:cNvPr>
          <p:cNvSpPr/>
          <p:nvPr/>
        </p:nvSpPr>
        <p:spPr>
          <a:xfrm>
            <a:off x="3541478" y="4186125"/>
            <a:ext cx="1455060" cy="1392677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7F10E60D-5F5B-8F59-95D0-31235E582D28}"/>
              </a:ext>
            </a:extLst>
          </p:cNvPr>
          <p:cNvSpPr txBox="1"/>
          <p:nvPr/>
        </p:nvSpPr>
        <p:spPr>
          <a:xfrm>
            <a:off x="3465023" y="2832816"/>
            <a:ext cx="160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Powierzchnia (2021)</a:t>
            </a:r>
            <a:endParaRPr lang="en-US" sz="1600" b="1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="" xmlns:a16="http://schemas.microsoft.com/office/drawing/2014/main" id="{D70B0EC4-B0B4-53B3-1F16-F64C8EF1DF06}"/>
              </a:ext>
            </a:extLst>
          </p:cNvPr>
          <p:cNvSpPr txBox="1"/>
          <p:nvPr/>
        </p:nvSpPr>
        <p:spPr>
          <a:xfrm>
            <a:off x="5142181" y="2712813"/>
            <a:ext cx="21928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 dirty="0">
                <a:solidFill>
                  <a:srgbClr val="00879E"/>
                </a:solidFill>
                <a:latin typeface="Arial Nova"/>
                <a:cs typeface="Arial"/>
              </a:rPr>
              <a:t>1,2 mln km</a:t>
            </a:r>
            <a:r>
              <a:rPr lang="pl-PL" sz="2400" b="1" baseline="30000" dirty="0">
                <a:solidFill>
                  <a:srgbClr val="00879E"/>
                </a:solidFill>
                <a:latin typeface="Arial Nova"/>
                <a:cs typeface="Arial"/>
              </a:rPr>
              <a:t>2</a:t>
            </a:r>
          </a:p>
          <a:p>
            <a:pPr algn="ctr"/>
            <a:r>
              <a:rPr lang="pl-PL" sz="2400" b="1" baseline="30000" dirty="0">
                <a:solidFill>
                  <a:srgbClr val="00879E"/>
                </a:solidFill>
                <a:latin typeface="Arial Nova"/>
                <a:cs typeface="Arial"/>
              </a:rPr>
              <a:t>(29 % UE)</a:t>
            </a:r>
            <a:endParaRPr lang="en-US" sz="2400" b="1" dirty="0">
              <a:solidFill>
                <a:srgbClr val="00879E"/>
              </a:solidFill>
              <a:latin typeface="Arial Nova"/>
              <a:cs typeface="Arial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="" xmlns:a16="http://schemas.microsoft.com/office/drawing/2014/main" id="{1A412232-134C-45EC-7E2F-09A6FD4D5551}"/>
              </a:ext>
            </a:extLst>
          </p:cNvPr>
          <p:cNvSpPr txBox="1"/>
          <p:nvPr/>
        </p:nvSpPr>
        <p:spPr>
          <a:xfrm>
            <a:off x="3457787" y="4451574"/>
            <a:ext cx="160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Liczba</a:t>
            </a:r>
            <a:b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ludności (2021)</a:t>
            </a:r>
            <a:endParaRPr lang="en-US" sz="1600" b="1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E2967BA9-CD36-1818-213F-AA05E9CEA275}"/>
              </a:ext>
            </a:extLst>
          </p:cNvPr>
          <p:cNvSpPr txBox="1"/>
          <p:nvPr/>
        </p:nvSpPr>
        <p:spPr>
          <a:xfrm>
            <a:off x="5110610" y="4392071"/>
            <a:ext cx="219282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 dirty="0">
                <a:solidFill>
                  <a:srgbClr val="00879E"/>
                </a:solidFill>
                <a:latin typeface="Arial Nova"/>
                <a:cs typeface="Arial"/>
              </a:rPr>
              <a:t>110,98 mln </a:t>
            </a:r>
            <a:r>
              <a:rPr lang="pl-PL" sz="2200" b="1" dirty="0">
                <a:solidFill>
                  <a:srgbClr val="00879E"/>
                </a:solidFill>
                <a:latin typeface="Arial Nova"/>
                <a:cs typeface="Arial"/>
              </a:rPr>
              <a:t>mieszkańców</a:t>
            </a:r>
          </a:p>
          <a:p>
            <a:pPr algn="ctr"/>
            <a:r>
              <a:rPr lang="pl-PL" b="1" dirty="0">
                <a:solidFill>
                  <a:srgbClr val="00879E"/>
                </a:solidFill>
                <a:latin typeface="Arial Nova"/>
                <a:cs typeface="Arial"/>
              </a:rPr>
              <a:t>(25 % UE)</a:t>
            </a:r>
            <a:endParaRPr lang="en-US" b="1" dirty="0">
              <a:solidFill>
                <a:srgbClr val="00879E"/>
              </a:solidFill>
              <a:latin typeface="Arial Nova"/>
              <a:cs typeface="Arial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="" xmlns:a16="http://schemas.microsoft.com/office/drawing/2014/main" id="{6D8CA9EF-EAF6-D923-7564-315F334EBF05}"/>
              </a:ext>
            </a:extLst>
          </p:cNvPr>
          <p:cNvSpPr/>
          <p:nvPr/>
        </p:nvSpPr>
        <p:spPr>
          <a:xfrm>
            <a:off x="7802174" y="2428866"/>
            <a:ext cx="3925002" cy="1392677"/>
          </a:xfrm>
          <a:prstGeom prst="rect">
            <a:avLst/>
          </a:prstGeom>
          <a:noFill/>
          <a:ln w="28575">
            <a:solidFill>
              <a:srgbClr val="143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="" xmlns:a16="http://schemas.microsoft.com/office/drawing/2014/main" id="{B17BDDA1-069B-2182-02AF-3E86CEB95E7E}"/>
              </a:ext>
            </a:extLst>
          </p:cNvPr>
          <p:cNvSpPr/>
          <p:nvPr/>
        </p:nvSpPr>
        <p:spPr>
          <a:xfrm>
            <a:off x="7802174" y="2428866"/>
            <a:ext cx="1455060" cy="1392677"/>
          </a:xfrm>
          <a:prstGeom prst="rect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="" xmlns:a16="http://schemas.microsoft.com/office/drawing/2014/main" id="{8CC784F2-65B2-6A96-0D13-40BF2344E42F}"/>
              </a:ext>
            </a:extLst>
          </p:cNvPr>
          <p:cNvSpPr/>
          <p:nvPr/>
        </p:nvSpPr>
        <p:spPr>
          <a:xfrm>
            <a:off x="7802174" y="4186125"/>
            <a:ext cx="3925002" cy="1392677"/>
          </a:xfrm>
          <a:prstGeom prst="rect">
            <a:avLst/>
          </a:prstGeom>
          <a:noFill/>
          <a:ln w="28575">
            <a:solidFill>
              <a:srgbClr val="143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="" xmlns:a16="http://schemas.microsoft.com/office/drawing/2014/main" id="{5680F729-DF42-4698-47A7-C50EA7511E85}"/>
              </a:ext>
            </a:extLst>
          </p:cNvPr>
          <p:cNvSpPr/>
          <p:nvPr/>
        </p:nvSpPr>
        <p:spPr>
          <a:xfrm>
            <a:off x="7802174" y="4186125"/>
            <a:ext cx="1455060" cy="1392677"/>
          </a:xfrm>
          <a:prstGeom prst="rect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="" xmlns:a16="http://schemas.microsoft.com/office/drawing/2014/main" id="{6FBF5591-1DF7-1E64-47DE-2F8AA46336D8}"/>
              </a:ext>
            </a:extLst>
          </p:cNvPr>
          <p:cNvSpPr txBox="1"/>
          <p:nvPr/>
        </p:nvSpPr>
        <p:spPr>
          <a:xfrm>
            <a:off x="7725719" y="2832816"/>
            <a:ext cx="160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Powierzchnia (2021)</a:t>
            </a:r>
            <a:endParaRPr lang="en-US" sz="1600" b="1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="" xmlns:a16="http://schemas.microsoft.com/office/drawing/2014/main" id="{45BA50CE-320A-8B5B-949F-7B184B59C917}"/>
              </a:ext>
            </a:extLst>
          </p:cNvPr>
          <p:cNvSpPr txBox="1"/>
          <p:nvPr/>
        </p:nvSpPr>
        <p:spPr>
          <a:xfrm>
            <a:off x="9446126" y="2713126"/>
            <a:ext cx="217488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 dirty="0">
                <a:solidFill>
                  <a:srgbClr val="14367D"/>
                </a:solidFill>
                <a:latin typeface="Arial Nova"/>
              </a:rPr>
              <a:t>4,2 mln</a:t>
            </a:r>
            <a:br>
              <a:rPr lang="pl-PL" sz="2400" b="1" dirty="0">
                <a:solidFill>
                  <a:srgbClr val="14367D"/>
                </a:solidFill>
                <a:latin typeface="Arial Nova"/>
              </a:rPr>
            </a:br>
            <a:r>
              <a:rPr lang="pl-PL" sz="2400" b="1" dirty="0">
                <a:solidFill>
                  <a:srgbClr val="14367D"/>
                </a:solidFill>
                <a:latin typeface="Arial Nova"/>
              </a:rPr>
              <a:t>km</a:t>
            </a:r>
            <a:r>
              <a:rPr lang="pl-PL" sz="2400" b="1" baseline="30000" dirty="0">
                <a:solidFill>
                  <a:srgbClr val="14367D"/>
                </a:solidFill>
                <a:latin typeface="Arial Nova"/>
              </a:rPr>
              <a:t>2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="" xmlns:a16="http://schemas.microsoft.com/office/drawing/2014/main" id="{26E456AD-CF9B-B0CB-D687-E4513C7D204D}"/>
              </a:ext>
            </a:extLst>
          </p:cNvPr>
          <p:cNvSpPr txBox="1"/>
          <p:nvPr/>
        </p:nvSpPr>
        <p:spPr>
          <a:xfrm>
            <a:off x="7718483" y="4451574"/>
            <a:ext cx="160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Liczba</a:t>
            </a:r>
            <a:b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600" b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ludności (2021)</a:t>
            </a:r>
            <a:endParaRPr lang="en-US" sz="1600" b="1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="" xmlns:a16="http://schemas.microsoft.com/office/drawing/2014/main" id="{CF663955-FAC0-B431-D5D4-ACF978961E39}"/>
              </a:ext>
            </a:extLst>
          </p:cNvPr>
          <p:cNvSpPr txBox="1"/>
          <p:nvPr/>
        </p:nvSpPr>
        <p:spPr>
          <a:xfrm>
            <a:off x="9333688" y="4482352"/>
            <a:ext cx="2192825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>
                <a:solidFill>
                  <a:srgbClr val="14367D"/>
                </a:solidFill>
                <a:latin typeface="Arial Nova"/>
                <a:cs typeface="Arial"/>
              </a:rPr>
              <a:t>447,22 mln </a:t>
            </a:r>
            <a:r>
              <a:rPr lang="pl-PL" sz="2200" b="1">
                <a:solidFill>
                  <a:srgbClr val="14367D"/>
                </a:solidFill>
                <a:latin typeface="Arial Nova"/>
                <a:cs typeface="Arial"/>
              </a:rPr>
              <a:t>mieszkańców</a:t>
            </a:r>
            <a:endParaRPr lang="en-US" sz="2200" b="1">
              <a:solidFill>
                <a:srgbClr val="14367D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Obiekt 40">
            <a:extLst>
              <a:ext uri="{FF2B5EF4-FFF2-40B4-BE49-F238E27FC236}">
                <a16:creationId xmlns="" xmlns:a16="http://schemas.microsoft.com/office/drawing/2014/main" id="{77B8C19B-B74B-7F1B-0FA8-DAC8C3DD9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57534760"/>
              </p:ext>
            </p:extLst>
          </p:nvPr>
        </p:nvGraphicFramePr>
        <p:xfrm>
          <a:off x="4352129" y="315073"/>
          <a:ext cx="2446606" cy="1158810"/>
        </p:xfrm>
        <a:graphic>
          <a:graphicData uri="http://schemas.openxmlformats.org/presentationml/2006/ole">
            <p:oleObj spid="_x0000_s1028" name="Obraz - mapa bitowa" r:id="rId8" imgW="1897560" imgH="899280" progId="PBrush">
              <p:embed/>
            </p:oleObj>
          </a:graphicData>
        </a:graphic>
      </p:graphicFrame>
      <p:pic>
        <p:nvPicPr>
          <p:cNvPr id="43" name="Obraz 42">
            <a:extLst>
              <a:ext uri="{FF2B5EF4-FFF2-40B4-BE49-F238E27FC236}">
                <a16:creationId xmlns="" xmlns:a16="http://schemas.microsoft.com/office/drawing/2014/main" id="{89F93E72-90A4-5964-2996-14350BD5A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77" y="314161"/>
            <a:ext cx="1741382" cy="1158810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="" xmlns:a16="http://schemas.microsoft.com/office/drawing/2014/main" id="{3578050D-1660-EA8F-8EAB-FC8D56C7CA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  <p:sp>
        <p:nvSpPr>
          <p:cNvPr id="47" name="pole tekstowe 46">
            <a:extLst>
              <a:ext uri="{FF2B5EF4-FFF2-40B4-BE49-F238E27FC236}">
                <a16:creationId xmlns="" xmlns:a16="http://schemas.microsoft.com/office/drawing/2014/main" id="{E80F899F-4E4E-33FB-81A7-3C7BA61E8115}"/>
              </a:ext>
            </a:extLst>
          </p:cNvPr>
          <p:cNvSpPr txBox="1"/>
          <p:nvPr/>
        </p:nvSpPr>
        <p:spPr>
          <a:xfrm rot="16200000">
            <a:off x="-1047303" y="3073237"/>
            <a:ext cx="452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</a:rPr>
              <a:t/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</a:rPr>
            </a:br>
            <a:r>
              <a:rPr lang="pl-PL" sz="320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Potencjał regionu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8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882168" y="3516610"/>
            <a:ext cx="400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Rezultaty</a:t>
            </a:r>
            <a:endParaRPr lang="pl-PL" sz="3200" dirty="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="" xmlns:a16="http://schemas.microsoft.com/office/drawing/2014/main" id="{A298B543-FB0F-98FD-FB60-00A6AE2BCECF}"/>
              </a:ext>
            </a:extLst>
          </p:cNvPr>
          <p:cNvSpPr/>
          <p:nvPr/>
        </p:nvSpPr>
        <p:spPr>
          <a:xfrm>
            <a:off x="3483553" y="388822"/>
            <a:ext cx="4629735" cy="1417891"/>
          </a:xfrm>
          <a:prstGeom prst="rect">
            <a:avLst/>
          </a:prstGeom>
          <a:solidFill>
            <a:srgbClr val="00879E">
              <a:alpha val="14118"/>
            </a:srgbClr>
          </a:solidFill>
          <a:ln w="28575">
            <a:solidFill>
              <a:srgbClr val="0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879E"/>
                </a:solidFill>
              </a:rPr>
              <a:t>Powstanie formuły współpracy, w </a:t>
            </a:r>
            <a:r>
              <a:rPr lang="pl-PL" b="1" dirty="0" smtClean="0">
                <a:solidFill>
                  <a:srgbClr val="00879E"/>
                </a:solidFill>
              </a:rPr>
              <a:t>której </a:t>
            </a:r>
            <a:r>
              <a:rPr lang="pl-PL" b="1" dirty="0">
                <a:solidFill>
                  <a:srgbClr val="00879E"/>
                </a:solidFill>
              </a:rPr>
              <a:t>od 2016 roku </a:t>
            </a:r>
            <a:r>
              <a:rPr lang="pl-PL" b="1" dirty="0" smtClean="0">
                <a:solidFill>
                  <a:srgbClr val="00879E"/>
                </a:solidFill>
              </a:rPr>
              <a:t>regularnie są organizowane </a:t>
            </a:r>
            <a:endParaRPr lang="pl-PL" b="1" dirty="0">
              <a:solidFill>
                <a:srgbClr val="00879E"/>
              </a:solidFill>
            </a:endParaRPr>
          </a:p>
          <a:p>
            <a:pPr algn="ctr"/>
            <a:r>
              <a:rPr lang="pl-PL" b="1" dirty="0" smtClean="0">
                <a:solidFill>
                  <a:srgbClr val="00879E"/>
                </a:solidFill>
              </a:rPr>
              <a:t>szczyty </a:t>
            </a:r>
            <a:r>
              <a:rPr lang="pl-PL" b="1" dirty="0">
                <a:solidFill>
                  <a:srgbClr val="00879E"/>
                </a:solidFill>
              </a:rPr>
              <a:t>prezydentów </a:t>
            </a:r>
            <a:r>
              <a:rPr lang="pl-PL" b="1" dirty="0" smtClean="0">
                <a:solidFill>
                  <a:srgbClr val="00879E"/>
                </a:solidFill>
              </a:rPr>
              <a:t>państw</a:t>
            </a:r>
            <a:endParaRPr lang="pl-PL" b="1" dirty="0">
              <a:solidFill>
                <a:srgbClr val="00879E"/>
              </a:solidFill>
            </a:endParaRPr>
          </a:p>
          <a:p>
            <a:pPr algn="ctr"/>
            <a:r>
              <a:rPr lang="pl-PL" b="1" dirty="0">
                <a:solidFill>
                  <a:srgbClr val="00879E"/>
                </a:solidFill>
              </a:rPr>
              <a:t>Inicjatywy Trójmorza.</a:t>
            </a:r>
          </a:p>
        </p:txBody>
      </p:sp>
      <p:sp>
        <p:nvSpPr>
          <p:cNvPr id="39" name="Owal 38">
            <a:extLst>
              <a:ext uri="{FF2B5EF4-FFF2-40B4-BE49-F238E27FC236}">
                <a16:creationId xmlns="" xmlns:a16="http://schemas.microsoft.com/office/drawing/2014/main" id="{1B67D5B3-0A15-C891-9743-E2FA35961384}"/>
              </a:ext>
            </a:extLst>
          </p:cNvPr>
          <p:cNvSpPr/>
          <p:nvPr/>
        </p:nvSpPr>
        <p:spPr>
          <a:xfrm>
            <a:off x="367289" y="487650"/>
            <a:ext cx="989760" cy="972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Grafika 37" descr="Podkładka — zaznaczone z wypełnieniem pełnym">
            <a:extLst>
              <a:ext uri="{FF2B5EF4-FFF2-40B4-BE49-F238E27FC236}">
                <a16:creationId xmlns="" xmlns:a16="http://schemas.microsoft.com/office/drawing/2014/main" id="{CC9EFA22-9F5F-5076-1F70-7B7407F58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922" y="487650"/>
            <a:ext cx="886494" cy="886494"/>
          </a:xfrm>
          <a:prstGeom prst="rect">
            <a:avLst/>
          </a:prstGeom>
        </p:spPr>
      </p:pic>
      <p:sp>
        <p:nvSpPr>
          <p:cNvPr id="41" name="Prostokąt 40">
            <a:extLst>
              <a:ext uri="{FF2B5EF4-FFF2-40B4-BE49-F238E27FC236}">
                <a16:creationId xmlns="" xmlns:a16="http://schemas.microsoft.com/office/drawing/2014/main" id="{14EDEED2-3080-8891-FA91-8EF0FF62D8E1}"/>
              </a:ext>
            </a:extLst>
          </p:cNvPr>
          <p:cNvSpPr/>
          <p:nvPr/>
        </p:nvSpPr>
        <p:spPr>
          <a:xfrm>
            <a:off x="8435787" y="1494696"/>
            <a:ext cx="3332516" cy="1964147"/>
          </a:xfrm>
          <a:prstGeom prst="rect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CD3114C-536B-E33A-35D5-A55756FED993}"/>
              </a:ext>
            </a:extLst>
          </p:cNvPr>
          <p:cNvSpPr txBox="1"/>
          <p:nvPr/>
        </p:nvSpPr>
        <p:spPr>
          <a:xfrm>
            <a:off x="8620439" y="1834310"/>
            <a:ext cx="274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Powstanie wspólnego indeksu giełdowego </a:t>
            </a:r>
            <a:r>
              <a:rPr lang="pl-PL" sz="2000" b="1" dirty="0" err="1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CEEplus</a:t>
            </a:r>
            <a:endParaRPr lang="pl-PL" sz="2000" b="1" dirty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="" xmlns:a16="http://schemas.microsoft.com/office/drawing/2014/main" id="{2F1FF0DA-E6F4-83DD-7B70-8F5AAC1A59D4}"/>
              </a:ext>
            </a:extLst>
          </p:cNvPr>
          <p:cNvSpPr/>
          <p:nvPr/>
        </p:nvSpPr>
        <p:spPr>
          <a:xfrm>
            <a:off x="3463241" y="2124373"/>
            <a:ext cx="4629737" cy="2062103"/>
          </a:xfrm>
          <a:prstGeom prst="rect">
            <a:avLst/>
          </a:prstGeom>
          <a:solidFill>
            <a:srgbClr val="00879E">
              <a:alpha val="14118"/>
            </a:srgbClr>
          </a:solidFill>
          <a:ln w="28575">
            <a:solidFill>
              <a:srgbClr val="0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B1C24D1-A9B8-D784-11AF-0FE2390A52E0}"/>
              </a:ext>
            </a:extLst>
          </p:cNvPr>
          <p:cNvSpPr txBox="1"/>
          <p:nvPr/>
        </p:nvSpPr>
        <p:spPr>
          <a:xfrm>
            <a:off x="3483553" y="2268379"/>
            <a:ext cx="455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Rozszerzenie współpracy </a:t>
            </a:r>
            <a:r>
              <a:rPr lang="pl-PL" sz="1600" b="1" dirty="0" smtClean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Inicjatywy </a:t>
            </a:r>
            <a:r>
              <a:rPr lang="pl-PL" sz="1600" b="1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Trójmorza</a:t>
            </a:r>
            <a:br>
              <a:rPr lang="pl-PL" sz="1600" b="1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o spotkania w formatach: ministerialnym, biznesowym, samorządowym; inicjatywy budowy współpracy na poziomie </a:t>
            </a:r>
            <a:r>
              <a:rPr lang="pl-PL" sz="1600" b="1" dirty="0" err="1" smtClean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think</a:t>
            </a:r>
            <a:r>
              <a:rPr lang="pl-PL" sz="1600" b="1" dirty="0" smtClean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-tanków </a:t>
            </a:r>
            <a:r>
              <a:rPr lang="pl-PL" sz="1600" b="1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 ośrodków naukowych w regionie. </a:t>
            </a:r>
          </a:p>
          <a:p>
            <a:pPr algn="ctr"/>
            <a:endParaRPr lang="pl-PL" sz="1600" b="1" dirty="0">
              <a:solidFill>
                <a:srgbClr val="00879E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="" xmlns:a16="http://schemas.microsoft.com/office/drawing/2014/main" id="{84B0689B-3C4B-8C73-7FAB-FC9FAA6B7EB6}"/>
              </a:ext>
            </a:extLst>
          </p:cNvPr>
          <p:cNvSpPr/>
          <p:nvPr/>
        </p:nvSpPr>
        <p:spPr>
          <a:xfrm>
            <a:off x="8435786" y="3715513"/>
            <a:ext cx="3567950" cy="1876808"/>
          </a:xfrm>
          <a:prstGeom prst="rect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000" b="1" dirty="0">
                <a:solidFill>
                  <a:srgbClr val="FFFFFF"/>
                </a:solidFill>
                <a:latin typeface="Arial Nova"/>
              </a:rPr>
              <a:t>Powstanie tzw. Listy Projektów Priorytetowych</a:t>
            </a:r>
            <a:endParaRPr lang="pl-PL" sz="2000" dirty="0">
              <a:latin typeface="Arial Nova"/>
              <a:cs typeface="Calibri" panose="020F0502020204030204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AE8F08B6-19A9-01C1-36F5-656FE4FF0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55F1CE0F-BB65-65F2-D574-5BA90B418558}"/>
              </a:ext>
            </a:extLst>
          </p:cNvPr>
          <p:cNvSpPr txBox="1"/>
          <p:nvPr/>
        </p:nvSpPr>
        <p:spPr>
          <a:xfrm>
            <a:off x="8534286" y="388822"/>
            <a:ext cx="3370949" cy="369332"/>
          </a:xfrm>
          <a:prstGeom prst="rect">
            <a:avLst/>
          </a:prstGeom>
          <a:noFill/>
          <a:ln>
            <a:solidFill>
              <a:srgbClr val="009DB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Rozwój Funduszu Trójmorza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CB94BA18-2A7D-4359-2149-B948FC715FA8}"/>
              </a:ext>
            </a:extLst>
          </p:cNvPr>
          <p:cNvSpPr txBox="1"/>
          <p:nvPr/>
        </p:nvSpPr>
        <p:spPr>
          <a:xfrm>
            <a:off x="3483553" y="4612193"/>
            <a:ext cx="4555422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Wprowadzenie do dyskursu </a:t>
            </a: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terminów: Inicjatywa Trójmorza, Trójmorze, </a:t>
            </a:r>
          </a:p>
          <a:p>
            <a:pPr algn="ctr"/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region Trójmorza.</a:t>
            </a:r>
          </a:p>
        </p:txBody>
      </p:sp>
    </p:spTree>
    <p:extLst>
      <p:ext uri="{BB962C8B-B14F-4D97-AF65-F5344CB8AC3E}">
        <p14:creationId xmlns="" xmlns:p14="http://schemas.microsoft.com/office/powerpoint/2010/main" val="36515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605204B0-06C4-A331-1A49-DD98C6BEA30E}"/>
              </a:ext>
            </a:extLst>
          </p:cNvPr>
          <p:cNvSpPr/>
          <p:nvPr/>
        </p:nvSpPr>
        <p:spPr>
          <a:xfrm>
            <a:off x="3636974" y="167815"/>
            <a:ext cx="8187733" cy="699752"/>
          </a:xfrm>
          <a:prstGeom prst="rect">
            <a:avLst/>
          </a:prstGeom>
          <a:solidFill>
            <a:srgbClr val="143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807204" y="3409174"/>
            <a:ext cx="3726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Strategiczne projekty </a:t>
            </a:r>
            <a:endParaRPr lang="pl-PL" sz="3200" dirty="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>
            <a:extLst>
              <a:ext uri="{FF2B5EF4-FFF2-40B4-BE49-F238E27FC236}">
                <a16:creationId xmlns="" xmlns:a16="http://schemas.microsoft.com/office/drawing/2014/main" id="{1B67D5B3-0A15-C891-9743-E2FA35961384}"/>
              </a:ext>
            </a:extLst>
          </p:cNvPr>
          <p:cNvSpPr/>
          <p:nvPr/>
        </p:nvSpPr>
        <p:spPr>
          <a:xfrm>
            <a:off x="367289" y="487650"/>
            <a:ext cx="989760" cy="972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Grafika 17" descr="Figury szachowe z wypełnieniem pełnym">
            <a:extLst>
              <a:ext uri="{FF2B5EF4-FFF2-40B4-BE49-F238E27FC236}">
                <a16:creationId xmlns="" xmlns:a16="http://schemas.microsoft.com/office/drawing/2014/main" id="{F7A84B99-DC01-B519-EADD-A22A5CA809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424" y="554980"/>
            <a:ext cx="823977" cy="82397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A2A94684-1A23-B90D-D030-F9C7A870B33A}"/>
              </a:ext>
            </a:extLst>
          </p:cNvPr>
          <p:cNvSpPr txBox="1"/>
          <p:nvPr/>
        </p:nvSpPr>
        <p:spPr>
          <a:xfrm>
            <a:off x="3636973" y="958619"/>
            <a:ext cx="8187733" cy="1154162"/>
          </a:xfrm>
          <a:prstGeom prst="rect">
            <a:avLst/>
          </a:prstGeom>
          <a:solidFill>
            <a:srgbClr val="4472C4">
              <a:alpha val="14118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u="sng" dirty="0">
                <a:solidFill>
                  <a:srgbClr val="14367D"/>
                </a:solidFill>
                <a:latin typeface="Arial Nova"/>
                <a:cs typeface="Arial"/>
              </a:rPr>
              <a:t>Dywersyfikacja źródeł dostaw gazu i integracja infrastruktury gazowej w regionie Europy Środkowej </a:t>
            </a:r>
            <a:r>
              <a:rPr lang="pl-PL" sz="1400" dirty="0">
                <a:solidFill>
                  <a:srgbClr val="14367D"/>
                </a:solidFill>
                <a:latin typeface="Arial Nova"/>
                <a:cs typeface="Arial"/>
              </a:rPr>
              <a:t>(Polska, Słowacja, Litwa, Łotwa, Estonia):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200" dirty="0" err="1">
                <a:solidFill>
                  <a:srgbClr val="14367D"/>
                </a:solidFill>
                <a:latin typeface="Arial"/>
                <a:cs typeface="Arial"/>
              </a:rPr>
              <a:t>Baltic</a:t>
            </a:r>
            <a:r>
              <a:rPr lang="pl-PL" sz="1200" dirty="0">
                <a:solidFill>
                  <a:srgbClr val="14367D"/>
                </a:solidFill>
                <a:latin typeface="Arial"/>
                <a:cs typeface="Arial"/>
              </a:rPr>
              <a:t> </a:t>
            </a:r>
            <a:r>
              <a:rPr lang="pl-PL" sz="1200" dirty="0" err="1">
                <a:solidFill>
                  <a:srgbClr val="14367D"/>
                </a:solidFill>
                <a:latin typeface="Arial"/>
                <a:cs typeface="Arial"/>
              </a:rPr>
              <a:t>Pipe</a:t>
            </a:r>
            <a:r>
              <a:rPr lang="pl-PL" sz="1200" dirty="0">
                <a:solidFill>
                  <a:srgbClr val="14367D"/>
                </a:solidFill>
                <a:latin typeface="Arial"/>
                <a:cs typeface="Arial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14367D"/>
                </a:solidFill>
                <a:latin typeface="Arial"/>
                <a:cs typeface="Arial"/>
              </a:rPr>
              <a:t>Projekt FSRU i Program Rozbudowy Terminalu LNG w Świnoujściu; </a:t>
            </a:r>
            <a:r>
              <a:rPr lang="pl-PL" sz="1200" dirty="0" err="1">
                <a:solidFill>
                  <a:srgbClr val="14367D"/>
                </a:solidFill>
                <a:latin typeface="Arial"/>
                <a:cs typeface="Arial"/>
              </a:rPr>
              <a:t>Paldiski</a:t>
            </a:r>
            <a:r>
              <a:rPr lang="pl-PL" sz="1200" dirty="0">
                <a:solidFill>
                  <a:srgbClr val="14367D"/>
                </a:solidFill>
                <a:latin typeface="Arial"/>
                <a:cs typeface="Arial"/>
              </a:rPr>
              <a:t> w Estonii;  </a:t>
            </a:r>
            <a:endParaRPr lang="en-US" sz="1200" dirty="0">
              <a:solidFill>
                <a:srgbClr val="14367D"/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200" dirty="0" err="1">
                <a:solidFill>
                  <a:srgbClr val="14367D"/>
                </a:solidFill>
                <a:latin typeface="Arial"/>
                <a:cs typeface="Arial"/>
              </a:rPr>
              <a:t>Interkonektor</a:t>
            </a:r>
            <a:r>
              <a:rPr lang="pl-PL" sz="1200" dirty="0">
                <a:solidFill>
                  <a:srgbClr val="14367D"/>
                </a:solidFill>
                <a:latin typeface="Arial"/>
                <a:cs typeface="Arial"/>
              </a:rPr>
              <a:t> Polska-Litwa;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F8D7195A-68EA-A175-88E6-213050FC9002}"/>
              </a:ext>
            </a:extLst>
          </p:cNvPr>
          <p:cNvSpPr txBox="1"/>
          <p:nvPr/>
        </p:nvSpPr>
        <p:spPr>
          <a:xfrm>
            <a:off x="3636973" y="2233757"/>
            <a:ext cx="8187733" cy="569387"/>
          </a:xfrm>
          <a:prstGeom prst="rect">
            <a:avLst/>
          </a:prstGeom>
          <a:solidFill>
            <a:srgbClr val="00879E">
              <a:alpha val="14118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u="sng" err="1">
                <a:solidFill>
                  <a:srgbClr val="14367D"/>
                </a:solidFill>
                <a:latin typeface="Arial Nova"/>
                <a:cs typeface="Arial"/>
              </a:rPr>
              <a:t>Eastring</a:t>
            </a:r>
            <a:r>
              <a:rPr lang="pl-PL" sz="1400" u="sng">
                <a:solidFill>
                  <a:srgbClr val="14367D"/>
                </a:solidFill>
                <a:latin typeface="Arial Nova"/>
                <a:cs typeface="Arial"/>
              </a:rPr>
              <a:t>:</a:t>
            </a:r>
            <a:endParaRPr lang="en-US" sz="1400" u="sng">
              <a:solidFill>
                <a:srgbClr val="14367D"/>
              </a:solidFill>
              <a:latin typeface="Arial Nova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200">
                <a:solidFill>
                  <a:srgbClr val="14367D"/>
                </a:solidFill>
                <a:latin typeface="Arial"/>
                <a:cs typeface="Arial"/>
              </a:rPr>
              <a:t>Gazociąg, który ma przesyłać gaz z Europy Zachodniej przez Słowację do Bałkanów Zachodnich;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956FD662-E6EA-DAC5-FA1A-98E434A1FB59}"/>
              </a:ext>
            </a:extLst>
          </p:cNvPr>
          <p:cNvSpPr txBox="1"/>
          <p:nvPr/>
        </p:nvSpPr>
        <p:spPr>
          <a:xfrm>
            <a:off x="3636970" y="3108786"/>
            <a:ext cx="8187733" cy="754053"/>
          </a:xfrm>
          <a:prstGeom prst="rect">
            <a:avLst/>
          </a:prstGeom>
          <a:solidFill>
            <a:srgbClr val="4472C4">
              <a:alpha val="14118"/>
            </a:srgb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u="sng" dirty="0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Rozwój transgranicznej sieci centrów danych:</a:t>
            </a:r>
            <a:endParaRPr lang="en-US" sz="1400" u="sng" dirty="0">
              <a:solidFill>
                <a:srgbClr val="14367D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Zapewnienie bezpiecznej i wydajnej łączności transgranicznej poprzez przejęcie różnych regionalnych centrów danych;</a:t>
            </a:r>
            <a:endParaRPr lang="en-US" sz="1200" dirty="0">
              <a:solidFill>
                <a:srgbClr val="14367D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57407287-2F54-071C-D837-3C9EE620CA19}"/>
              </a:ext>
            </a:extLst>
          </p:cNvPr>
          <p:cNvSpPr txBox="1"/>
          <p:nvPr/>
        </p:nvSpPr>
        <p:spPr>
          <a:xfrm>
            <a:off x="3636969" y="3995386"/>
            <a:ext cx="8187733" cy="754053"/>
          </a:xfrm>
          <a:prstGeom prst="rect">
            <a:avLst/>
          </a:prstGeom>
          <a:solidFill>
            <a:srgbClr val="00879E">
              <a:alpha val="14118"/>
            </a:srgb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u="sng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Rozwój transgranicznej sieci światłowodowej: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20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lepszego i bezpieczniejszego transferu danych z północy na południe regionu oraz wypełnienie luk w infrastrukturze komunikacyjnej;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40808E9-3E8B-ABCF-1CC9-25851374A7D7}"/>
              </a:ext>
            </a:extLst>
          </p:cNvPr>
          <p:cNvSpPr txBox="1"/>
          <p:nvPr/>
        </p:nvSpPr>
        <p:spPr>
          <a:xfrm>
            <a:off x="3636975" y="248959"/>
            <a:ext cx="8187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500" b="1" kern="12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Wybrane projekty połączeń międzysystemowych </a:t>
            </a:r>
            <a:br>
              <a:rPr lang="pl-PL" sz="1500" b="1" kern="12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500" b="1" kern="12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w </a:t>
            </a:r>
            <a:r>
              <a:rPr lang="pl-PL" sz="1500" b="1" kern="1200" dirty="0" smtClean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Inicjatywie </a:t>
            </a:r>
            <a:r>
              <a:rPr lang="pl-PL" sz="1500" b="1" kern="12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Trójmorza:</a:t>
            </a:r>
            <a:endParaRPr lang="en-US" sz="1500" b="1" kern="1200" dirty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="" xmlns:a16="http://schemas.microsoft.com/office/drawing/2014/main" id="{F1F08383-4E81-696C-8EF4-51FC95D2D4FE}"/>
              </a:ext>
            </a:extLst>
          </p:cNvPr>
          <p:cNvSpPr txBox="1"/>
          <p:nvPr/>
        </p:nvSpPr>
        <p:spPr>
          <a:xfrm>
            <a:off x="3636968" y="4881986"/>
            <a:ext cx="8187733" cy="938719"/>
          </a:xfrm>
          <a:prstGeom prst="rect">
            <a:avLst/>
          </a:prstGeom>
          <a:solidFill>
            <a:srgbClr val="4472C4">
              <a:alpha val="14118"/>
            </a:srgb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u="sng" dirty="0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Amber Rail Freight Corridor (Polska, Węgry, Słowacja, Słowenia + Serbia):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Połączenie między portami Adriatyku w Republice Słowenii a portami śródlądowymi na Dunaju na Węgrzech i w Republice Słowackiej, ale także daje perspektywę rozwoju transportu kolejowego z Republiką </a:t>
            </a:r>
            <a:r>
              <a:rPr lang="pl-PL" sz="1200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Serbii </a:t>
            </a:r>
            <a:r>
              <a:rPr lang="pl-PL" sz="1200" smtClean="0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 </a:t>
            </a:r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poprawę transportu kolejowego na kierunku Europa – Azja;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="" xmlns:a16="http://schemas.microsoft.com/office/drawing/2014/main" id="{1AF5DE54-A028-1FC1-7591-0EDB9B6CA7DB}"/>
              </a:ext>
            </a:extLst>
          </p:cNvPr>
          <p:cNvSpPr txBox="1"/>
          <p:nvPr/>
        </p:nvSpPr>
        <p:spPr>
          <a:xfrm>
            <a:off x="3636968" y="5953252"/>
            <a:ext cx="8187733" cy="754053"/>
          </a:xfrm>
          <a:prstGeom prst="rect">
            <a:avLst/>
          </a:prstGeom>
          <a:solidFill>
            <a:srgbClr val="00879E">
              <a:alpha val="14118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u="sng" dirty="0">
                <a:solidFill>
                  <a:srgbClr val="14367D"/>
                </a:solidFill>
                <a:latin typeface="Arial Nova"/>
                <a:cs typeface="Arial"/>
              </a:rPr>
              <a:t>Kanał Odra-Dunaj-Łaba</a:t>
            </a:r>
            <a:endParaRPr lang="pl-PL" sz="1400" u="sng" dirty="0">
              <a:solidFill>
                <a:srgbClr val="14367D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14367D"/>
                </a:solidFill>
                <a:latin typeface="Arial"/>
                <a:cs typeface="Arial"/>
              </a:rPr>
              <a:t>Kanał wodny mający połączyć trzy rzeki</a:t>
            </a:r>
            <a:r>
              <a:rPr lang="pl-PL" sz="1200" dirty="0">
                <a:solidFill>
                  <a:srgbClr val="14367D"/>
                </a:solidFill>
                <a:latin typeface="Arial"/>
                <a:ea typeface="+mn-lt"/>
                <a:cs typeface="Arial"/>
              </a:rPr>
              <a:t> regionu. Ma połączyć trzy państwa regionu Czech, Polskę i Słowację ułatwiając transport rzeczny;</a:t>
            </a:r>
          </a:p>
        </p:txBody>
      </p:sp>
    </p:spTree>
    <p:extLst>
      <p:ext uri="{BB962C8B-B14F-4D97-AF65-F5344CB8AC3E}">
        <p14:creationId xmlns="" xmlns:p14="http://schemas.microsoft.com/office/powerpoint/2010/main" val="26506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1631081" cy="68662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98C796C-09FE-6598-5C1A-346056297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72" y="1329904"/>
            <a:ext cx="3435828" cy="4725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1615510" y="2894980"/>
            <a:ext cx="534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Strategiczne projekty - przykłady</a:t>
            </a:r>
            <a:endParaRPr lang="pl-PL" sz="2800" dirty="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2A178286-0401-6322-FEFE-F91CC03040A3}"/>
              </a:ext>
            </a:extLst>
          </p:cNvPr>
          <p:cNvSpPr txBox="1"/>
          <p:nvPr/>
        </p:nvSpPr>
        <p:spPr>
          <a:xfrm>
            <a:off x="3303059" y="482297"/>
            <a:ext cx="2092905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14367D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</a:t>
            </a:r>
            <a:r>
              <a:rPr lang="pl-PL" sz="2400" b="1" dirty="0" err="1">
                <a:solidFill>
                  <a:srgbClr val="14367D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Carpatia</a:t>
            </a:r>
            <a:endParaRPr lang="pl-PL" sz="2400" b="1" dirty="0">
              <a:solidFill>
                <a:srgbClr val="14367D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14367D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95AD5D98-D77F-D7D2-2874-35B1FA05E078}"/>
              </a:ext>
            </a:extLst>
          </p:cNvPr>
          <p:cNvSpPr txBox="1"/>
          <p:nvPr/>
        </p:nvSpPr>
        <p:spPr>
          <a:xfrm>
            <a:off x="9268596" y="482297"/>
            <a:ext cx="18934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 sz="2400" b="1">
              <a:solidFill>
                <a:srgbClr val="14367D"/>
              </a:solidFill>
              <a:latin typeface="Arial Nova" panose="020B05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02C7B2EB-78A8-640F-8087-EA8904AD10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64FC391-6C67-7E87-E4EC-A23C91123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092" y="1233770"/>
            <a:ext cx="3779848" cy="49178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344F3C8D-944A-2BEE-8E97-E7CF1C194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4673" y="461896"/>
            <a:ext cx="1889924" cy="64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260880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637323" y="3620910"/>
            <a:ext cx="357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Strategiczne projekty </a:t>
            </a:r>
            <a:endParaRPr lang="pl-PL" sz="2800" dirty="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2A178286-0401-6322-FEFE-F91CC03040A3}"/>
              </a:ext>
            </a:extLst>
          </p:cNvPr>
          <p:cNvSpPr txBox="1"/>
          <p:nvPr/>
        </p:nvSpPr>
        <p:spPr>
          <a:xfrm>
            <a:off x="1311588" y="482297"/>
            <a:ext cx="2401454" cy="458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l-PL" sz="2400" b="1">
              <a:solidFill>
                <a:srgbClr val="14367D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0D21C379-86A5-4EE9-FFDB-3FDFE18270A8}"/>
              </a:ext>
            </a:extLst>
          </p:cNvPr>
          <p:cNvSpPr txBox="1"/>
          <p:nvPr/>
        </p:nvSpPr>
        <p:spPr>
          <a:xfrm>
            <a:off x="4749398" y="472487"/>
            <a:ext cx="2401454" cy="468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lnSpc>
                <a:spcPct val="107000"/>
              </a:lnSpc>
            </a:pPr>
            <a:endParaRPr lang="pl-PL" sz="2400" b="1">
              <a:solidFill>
                <a:srgbClr val="14367D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56288CC-38E0-A4AA-A0AD-53B2AE80B26C}"/>
              </a:ext>
            </a:extLst>
          </p:cNvPr>
          <p:cNvSpPr txBox="1"/>
          <p:nvPr/>
        </p:nvSpPr>
        <p:spPr>
          <a:xfrm>
            <a:off x="1769075" y="5517293"/>
            <a:ext cx="49468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400" dirty="0">
              <a:latin typeface="Arial Nova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D3C96951-875D-8E4F-9FF5-C7D90A0875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B41C20F-E968-0156-D7F1-3D362C3DE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5025" y="1166565"/>
            <a:ext cx="3907875" cy="4834547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35BF10D3-7F47-FA4C-D588-9E236F8D3412}"/>
              </a:ext>
            </a:extLst>
          </p:cNvPr>
          <p:cNvSpPr txBox="1"/>
          <p:nvPr/>
        </p:nvSpPr>
        <p:spPr>
          <a:xfrm flipH="1">
            <a:off x="5198035" y="492796"/>
            <a:ext cx="2162908" cy="45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2400" b="1" dirty="0">
                <a:solidFill>
                  <a:srgbClr val="14367D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Rail Baltica </a:t>
            </a:r>
            <a:endParaRPr lang="pl-PL" sz="1600" dirty="0">
              <a:solidFill>
                <a:srgbClr val="14367D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9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tekstu 4">
            <a:extLst>
              <a:ext uri="{FF2B5EF4-FFF2-40B4-BE49-F238E27FC236}">
                <a16:creationId xmlns="" xmlns:a16="http://schemas.microsoft.com/office/drawing/2014/main" id="{AA15C9F2-470B-A655-92A4-F55B144BD070}"/>
              </a:ext>
            </a:extLst>
          </p:cNvPr>
          <p:cNvSpPr txBox="1">
            <a:spLocks/>
          </p:cNvSpPr>
          <p:nvPr/>
        </p:nvSpPr>
        <p:spPr>
          <a:xfrm>
            <a:off x="3622671" y="614622"/>
            <a:ext cx="2108337" cy="1098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pl-PL" b="1" dirty="0">
                <a:solidFill>
                  <a:srgbClr val="00879E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Czym jest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pl-PL" b="1" dirty="0">
                <a:solidFill>
                  <a:srgbClr val="14367D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 </a:t>
            </a:r>
            <a:r>
              <a:rPr lang="pl-PL" sz="3600" b="1" dirty="0" smtClean="0">
                <a:solidFill>
                  <a:srgbClr val="0087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3SIIF?</a:t>
            </a:r>
            <a:endParaRPr lang="pl-PL" sz="3600" b="1" dirty="0">
              <a:solidFill>
                <a:srgbClr val="00879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ymbol zastępczy zawartości 5">
            <a:extLst>
              <a:ext uri="{FF2B5EF4-FFF2-40B4-BE49-F238E27FC236}">
                <a16:creationId xmlns="" xmlns:a16="http://schemas.microsoft.com/office/drawing/2014/main" id="{8797495E-32A4-A118-AF56-3DFC6D3240AC}"/>
              </a:ext>
            </a:extLst>
          </p:cNvPr>
          <p:cNvSpPr txBox="1">
            <a:spLocks/>
          </p:cNvSpPr>
          <p:nvPr/>
        </p:nvSpPr>
        <p:spPr>
          <a:xfrm>
            <a:off x="3190118" y="1904352"/>
            <a:ext cx="4175464" cy="33287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kluczowy instrument współpracy </a:t>
            </a:r>
            <a:b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dla finansowania komercyjnych </a:t>
            </a:r>
            <a:b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inwestycji infrastrukturalnych;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„inspirowany </a:t>
            </a:r>
            <a:r>
              <a:rPr lang="pl-PL" sz="1800" dirty="0" smtClean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politycznie, zarządzany</a:t>
            </a: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komercyjnie</a:t>
            </a: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”: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siedziba w Luksemburgu;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doradztwo inwestycyjne </a:t>
            </a:r>
            <a:r>
              <a:rPr lang="pl-PL" sz="1800" dirty="0" err="1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Amber</a:t>
            </a: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Fund Management Ltd.;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inwestuje powierzone środki w myśl</a:t>
            </a:r>
            <a:b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założenia minimalizacji strat </a:t>
            </a:r>
            <a:b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879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i generowania zysków;</a:t>
            </a:r>
          </a:p>
          <a:p>
            <a:endParaRPr lang="pl-PL" dirty="0">
              <a:solidFill>
                <a:srgbClr val="00879E"/>
              </a:solidFill>
            </a:endParaRPr>
          </a:p>
        </p:txBody>
      </p:sp>
      <p:sp>
        <p:nvSpPr>
          <p:cNvPr id="25" name="Symbol zastępczy tekstu 6">
            <a:extLst>
              <a:ext uri="{FF2B5EF4-FFF2-40B4-BE49-F238E27FC236}">
                <a16:creationId xmlns="" xmlns:a16="http://schemas.microsoft.com/office/drawing/2014/main" id="{A13EA621-8DE0-48E6-1F8E-1FF1FDE07AB6}"/>
              </a:ext>
            </a:extLst>
          </p:cNvPr>
          <p:cNvSpPr txBox="1">
            <a:spLocks/>
          </p:cNvSpPr>
          <p:nvPr/>
        </p:nvSpPr>
        <p:spPr>
          <a:xfrm>
            <a:off x="7936004" y="614622"/>
            <a:ext cx="2713219" cy="101880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rgbClr val="14367D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Czym nie jest</a:t>
            </a:r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1436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3SIIF?</a:t>
            </a:r>
            <a:endParaRPr lang="pl-PL" sz="3600" b="1" dirty="0">
              <a:solidFill>
                <a:srgbClr val="1436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Symbol zastępczy zawartości 7">
            <a:extLst>
              <a:ext uri="{FF2B5EF4-FFF2-40B4-BE49-F238E27FC236}">
                <a16:creationId xmlns="" xmlns:a16="http://schemas.microsoft.com/office/drawing/2014/main" id="{8386BCDF-155C-518B-3385-B399B82AA49E}"/>
              </a:ext>
            </a:extLst>
          </p:cNvPr>
          <p:cNvSpPr txBox="1">
            <a:spLocks/>
          </p:cNvSpPr>
          <p:nvPr/>
        </p:nvSpPr>
        <p:spPr>
          <a:xfrm>
            <a:off x="7775783" y="1917494"/>
            <a:ext cx="4007654" cy="3089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 obejmuje wszystkich </a:t>
            </a:r>
            <a:r>
              <a:rPr lang="pl-PL" sz="180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państw uczestniczących w Inicjatywie Trójmorza;</a:t>
            </a:r>
            <a:endParaRPr lang="pl-PL" sz="1800" dirty="0">
              <a:solidFill>
                <a:srgbClr val="143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 jest bezpośrednio powiązany </a:t>
            </a:r>
            <a:b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Listą Projektów Priorytetowych </a:t>
            </a:r>
            <a:b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Inicjatywy Trójmorza;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 jest wiodącym źródłem </a:t>
            </a:r>
            <a:b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finansowania projektów 3SI;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 jest funduszem grantowym, </a:t>
            </a:r>
            <a:b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143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 np. Fundusz Wyszehradzki;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C804FAC1-BDE6-A21F-7B36-1485C91ACBA2}"/>
              </a:ext>
            </a:extLst>
          </p:cNvPr>
          <p:cNvSpPr/>
          <p:nvPr/>
        </p:nvSpPr>
        <p:spPr>
          <a:xfrm>
            <a:off x="7537164" y="1917494"/>
            <a:ext cx="90730" cy="3206773"/>
          </a:xfrm>
          <a:prstGeom prst="rect">
            <a:avLst/>
          </a:prstGeom>
          <a:solidFill>
            <a:srgbClr val="143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4367D"/>
              </a:solidFill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="" xmlns:a16="http://schemas.microsoft.com/office/drawing/2014/main" id="{D6BDFE95-5872-A37B-401B-8E3A8EBB0F55}"/>
              </a:ext>
            </a:extLst>
          </p:cNvPr>
          <p:cNvSpPr/>
          <p:nvPr/>
        </p:nvSpPr>
        <p:spPr>
          <a:xfrm>
            <a:off x="3014763" y="1858750"/>
            <a:ext cx="90730" cy="3206773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4367D"/>
              </a:solidFill>
            </a:endParaRPr>
          </a:p>
        </p:txBody>
      </p:sp>
      <p:pic>
        <p:nvPicPr>
          <p:cNvPr id="30" name="Grafika 29" descr="Znacznik wyboru z wypełnieniem pełnym">
            <a:extLst>
              <a:ext uri="{FF2B5EF4-FFF2-40B4-BE49-F238E27FC236}">
                <a16:creationId xmlns="" xmlns:a16="http://schemas.microsoft.com/office/drawing/2014/main" id="{93EB6FDB-4AD0-2B8B-0994-EFBA014E6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223231" y="749776"/>
            <a:ext cx="745693" cy="745693"/>
          </a:xfrm>
          <a:prstGeom prst="rect">
            <a:avLst/>
          </a:prstGeom>
        </p:spPr>
      </p:pic>
      <p:pic>
        <p:nvPicPr>
          <p:cNvPr id="31" name="Grafika 30" descr="Zamykać z wypełnieniem pełnym">
            <a:extLst>
              <a:ext uri="{FF2B5EF4-FFF2-40B4-BE49-F238E27FC236}">
                <a16:creationId xmlns="" xmlns:a16="http://schemas.microsoft.com/office/drawing/2014/main" id="{CD3E85A9-0002-4CF0-E609-9BA662D2B9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734864" y="700806"/>
            <a:ext cx="846434" cy="846434"/>
          </a:xfrm>
          <a:prstGeom prst="rect">
            <a:avLst/>
          </a:prstGeom>
        </p:spPr>
      </p:pic>
      <p:sp>
        <p:nvSpPr>
          <p:cNvPr id="10" name="Owal 9">
            <a:extLst>
              <a:ext uri="{FF2B5EF4-FFF2-40B4-BE49-F238E27FC236}">
                <a16:creationId xmlns="" xmlns:a16="http://schemas.microsoft.com/office/drawing/2014/main" id="{E5B346D8-F0A0-3DBF-97B4-9F3C13727622}"/>
              </a:ext>
            </a:extLst>
          </p:cNvPr>
          <p:cNvSpPr/>
          <p:nvPr/>
        </p:nvSpPr>
        <p:spPr>
          <a:xfrm>
            <a:off x="6106221" y="590389"/>
            <a:ext cx="979714" cy="979714"/>
          </a:xfrm>
          <a:prstGeom prst="ellipse">
            <a:avLst/>
          </a:prstGeom>
          <a:noFill/>
          <a:ln w="38100">
            <a:solidFill>
              <a:srgbClr val="0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="" xmlns:a16="http://schemas.microsoft.com/office/drawing/2014/main" id="{6C349B94-138B-B527-1BE7-077918718B7B}"/>
              </a:ext>
            </a:extLst>
          </p:cNvPr>
          <p:cNvSpPr/>
          <p:nvPr/>
        </p:nvSpPr>
        <p:spPr>
          <a:xfrm>
            <a:off x="10668224" y="614622"/>
            <a:ext cx="979714" cy="979714"/>
          </a:xfrm>
          <a:prstGeom prst="ellipse">
            <a:avLst/>
          </a:prstGeom>
          <a:noFill/>
          <a:ln w="38100">
            <a:solidFill>
              <a:srgbClr val="143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" name="Grafika 32">
            <a:extLst>
              <a:ext uri="{FF2B5EF4-FFF2-40B4-BE49-F238E27FC236}">
                <a16:creationId xmlns="" xmlns:a16="http://schemas.microsoft.com/office/drawing/2014/main" id="{5B7B315C-4E1A-125A-FC46-3009DEEA5D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r="60863"/>
          <a:stretch/>
        </p:blipFill>
        <p:spPr>
          <a:xfrm>
            <a:off x="253609" y="345466"/>
            <a:ext cx="1277419" cy="135296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5C9461C6-3D66-A6AE-3391-E46B6773FA23}"/>
              </a:ext>
            </a:extLst>
          </p:cNvPr>
          <p:cNvSpPr/>
          <p:nvPr/>
        </p:nvSpPr>
        <p:spPr>
          <a:xfrm>
            <a:off x="2951019" y="469065"/>
            <a:ext cx="4239490" cy="1235044"/>
          </a:xfrm>
          <a:prstGeom prst="rect">
            <a:avLst/>
          </a:prstGeom>
          <a:solidFill>
            <a:srgbClr val="0087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="" xmlns:a16="http://schemas.microsoft.com/office/drawing/2014/main" id="{D0FF95C7-F0E3-582C-FD28-D51535832540}"/>
              </a:ext>
            </a:extLst>
          </p:cNvPr>
          <p:cNvSpPr/>
          <p:nvPr/>
        </p:nvSpPr>
        <p:spPr>
          <a:xfrm>
            <a:off x="7523018" y="520251"/>
            <a:ext cx="4166755" cy="1121513"/>
          </a:xfrm>
          <a:prstGeom prst="rect">
            <a:avLst/>
          </a:prstGeom>
          <a:solidFill>
            <a:srgbClr val="1436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F432C341-D396-5DB2-0D59-E53FA7671C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5020D23A-5845-4A0B-B305-CDF5056F4377}"/>
              </a:ext>
            </a:extLst>
          </p:cNvPr>
          <p:cNvSpPr txBox="1"/>
          <p:nvPr/>
        </p:nvSpPr>
        <p:spPr>
          <a:xfrm>
            <a:off x="2655824" y="6465722"/>
            <a:ext cx="6517356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50" b="1" dirty="0"/>
              <a:t>Na podstawie</a:t>
            </a:r>
            <a:r>
              <a:rPr lang="pl-PL" sz="1050" dirty="0"/>
              <a:t>: </a:t>
            </a:r>
            <a:r>
              <a:rPr lang="pl-PL" sz="1050" dirty="0">
                <a:ea typeface="+mn-lt"/>
                <a:cs typeface="+mn-lt"/>
              </a:rPr>
              <a:t>Wilczek J., Rudowski A., </a:t>
            </a:r>
            <a:r>
              <a:rPr lang="pl-PL" sz="1050" i="1" dirty="0">
                <a:ea typeface="+mn-lt"/>
                <a:cs typeface="+mn-lt"/>
              </a:rPr>
              <a:t>Fundusz Trójmorza. W stronę instytucjonalizacji Inicjatywy?</a:t>
            </a:r>
            <a:r>
              <a:rPr lang="pl-PL" sz="1050" dirty="0">
                <a:ea typeface="+mn-lt"/>
                <a:cs typeface="+mn-lt"/>
              </a:rPr>
              <a:t>, Warszawa 2021;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BDE46A72-51B6-F85B-1E56-380331C04DE8}"/>
              </a:ext>
            </a:extLst>
          </p:cNvPr>
          <p:cNvSpPr txBox="1"/>
          <p:nvPr/>
        </p:nvSpPr>
        <p:spPr>
          <a:xfrm rot="16200000">
            <a:off x="-1597018" y="3549678"/>
            <a:ext cx="55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Fakty i mity dotyczące </a:t>
            </a:r>
            <a:r>
              <a:rPr lang="pl-PL" sz="3200" dirty="0" smtClean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3SIIF</a:t>
            </a:r>
            <a:endParaRPr lang="pl-PL" sz="3200" dirty="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2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788982" y="3642502"/>
            <a:ext cx="418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Polecane publikacje</a:t>
            </a:r>
            <a:endParaRPr lang="pl-PL" sz="320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F782097D-A428-DF6B-D71D-5EF83CD59A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="" xmlns:a16="http://schemas.microsoft.com/office/drawing/2014/main" id="{34C2F90A-8E0E-B16D-D9F9-2EBFD9CA18DD}"/>
              </a:ext>
            </a:extLst>
          </p:cNvPr>
          <p:cNvSpPr/>
          <p:nvPr/>
        </p:nvSpPr>
        <p:spPr>
          <a:xfrm>
            <a:off x="403174" y="523169"/>
            <a:ext cx="989760" cy="97262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fika 14" descr="Opowiadanie historii z wypełnieniem pełnym">
            <a:extLst>
              <a:ext uri="{FF2B5EF4-FFF2-40B4-BE49-F238E27FC236}">
                <a16:creationId xmlns="" xmlns:a16="http://schemas.microsoft.com/office/drawing/2014/main" id="{4F33C840-23D3-0591-35F9-7A22202042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10" y="602519"/>
            <a:ext cx="811536" cy="811536"/>
          </a:xfrm>
          <a:prstGeom prst="rect">
            <a:avLst/>
          </a:prstGeom>
        </p:spPr>
      </p:pic>
      <p:sp>
        <p:nvSpPr>
          <p:cNvPr id="18" name="Symbol zastępczy zawartości 2">
            <a:extLst>
              <a:ext uri="{FF2B5EF4-FFF2-40B4-BE49-F238E27FC236}">
                <a16:creationId xmlns="" xmlns:a16="http://schemas.microsoft.com/office/drawing/2014/main" id="{832F7BBE-DB14-B932-9D00-5D6132D7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217" y="433136"/>
            <a:ext cx="8553269" cy="5416577"/>
          </a:xfrm>
        </p:spPr>
        <p:txBody>
          <a:bodyPr anchor="ctr">
            <a:normAutofit/>
          </a:bodyPr>
          <a:lstStyle/>
          <a:p>
            <a:pPr marL="514350" indent="-514350">
              <a:buSzPct val="140000"/>
              <a:buFont typeface="+mj-lt"/>
              <a:buAutoNum type="arabicPeriod"/>
            </a:pP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Orzelska-Stączek A., Ukielski P., </a:t>
            </a:r>
            <a:b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600" b="1" i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Inicjatywa Trójmorza z perspektywy jej uczestników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Warszawa: Wydawnictwo Instytutu Studiów Politycznych PAN, 2020;</a:t>
            </a:r>
          </a:p>
          <a:p>
            <a:pPr marL="0" marR="0" lvl="0" indent="-5143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+mj-lt"/>
              <a:buAutoNum type="arabicPeriod"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14367D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lvl="0" indent="-514350">
              <a:spcBef>
                <a:spcPts val="0"/>
              </a:spcBef>
              <a:buSzPct val="140000"/>
              <a:buFont typeface="+mj-lt"/>
              <a:buAutoNum type="arabicPeriod"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  <a:t>Kowal P., 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Orzelska-Stączek A.,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  <a:t>Inicjatywa Trójmorza: geneza, cele i funkcjonowanie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1436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Times New Roman" panose="02020603050405020304" pitchFamily="18" charset="0"/>
              </a:rPr>
              <a:t>           Warszawa: Wydawnictwo Instytutu Studiów Politycznych PAN, 2019;</a:t>
            </a:r>
          </a:p>
          <a:p>
            <a:pPr marL="514350" indent="-514350">
              <a:buSzPct val="140000"/>
              <a:buFont typeface="+mj-lt"/>
              <a:buAutoNum type="arabicPeriod"/>
            </a:pPr>
            <a:r>
              <a:rPr lang="pl-PL" sz="1600" b="1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Zbaraszewska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A., </a:t>
            </a:r>
            <a:r>
              <a:rPr lang="pl-PL" sz="1600" b="1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Dziewiałtowski-Gintowt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B.  (red.), </a:t>
            </a:r>
            <a:b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600" b="1" i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Inicjatywa Trójmorza w wymiarze historycznym, geopolitycznym i gospodarczym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Poznań: Wydawnictwo Wyższej Szkoły Pedagogiki i Administracji im. Mieszka I w Poznaniu, 2019;</a:t>
            </a:r>
          </a:p>
          <a:p>
            <a:pPr marL="514350" indent="-514350">
              <a:buSzPct val="140000"/>
              <a:buFont typeface="+mj-lt"/>
              <a:buAutoNum type="arabicPeriod"/>
            </a:pP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Rogozińska A., </a:t>
            </a:r>
            <a:b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600" b="1" i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Dziewiątka Bukaresztańska i Idea Trójmorza jako inicjatywy wzmacniające bezpieczeństwo Europy Środkowo-Wschodniej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[w:] M. Banasik (ed.), </a:t>
            </a:r>
            <a:r>
              <a:rPr lang="pl-PL" sz="1400" i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Polityka Federacji Rosyjskiej i jej konsekwencje dla bezpieczeństwa międzynarodowego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Warszawa: </a:t>
            </a:r>
            <a:r>
              <a:rPr lang="pl-PL" sz="1400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Difin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2019</a:t>
            </a:r>
          </a:p>
          <a:p>
            <a:pPr marL="514350" indent="-514350">
              <a:buSzPct val="140000"/>
              <a:buFont typeface="+mj-lt"/>
              <a:buAutoNum type="arabicPeriod"/>
            </a:pP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Bajda P., </a:t>
            </a:r>
            <a:b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600" b="1" i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Inicjatywa Trójmorza  2016-2020 in </a:t>
            </a:r>
            <a:r>
              <a:rPr lang="pl-PL" sz="1600" b="1" i="1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statu</a:t>
            </a:r>
            <a:r>
              <a:rPr lang="pl-PL" sz="1600" b="1" i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i="1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nascendi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Warszawa: Collegium </a:t>
            </a:r>
            <a:r>
              <a:rPr lang="pl-PL" sz="1400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Interethnicum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2020, „Barometr”, nr 1</a:t>
            </a:r>
          </a:p>
          <a:p>
            <a:pPr marL="514350" indent="-514350">
              <a:buSzPct val="140000"/>
              <a:buFont typeface="+mj-lt"/>
              <a:buAutoNum type="arabicPeriod"/>
            </a:pP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Wilczek J., A. Rudowski, </a:t>
            </a:r>
            <a:b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600" b="1" i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Fundusz Trójmorza. W stronę instytucjonalizacji inicjatywy?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4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Warszawa: Collegium </a:t>
            </a:r>
            <a:r>
              <a:rPr lang="pl-PL" sz="1400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Interethnicum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, 2021, „Barometr”, nr 3</a:t>
            </a:r>
          </a:p>
          <a:p>
            <a:pPr marL="0" indent="0">
              <a:buSzPct val="140000"/>
              <a:buNone/>
            </a:pPr>
            <a:endParaRPr lang="pl-PL" sz="1400" dirty="0">
              <a:solidFill>
                <a:srgbClr val="14367D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F782097D-A428-DF6B-D71D-5EF83CD59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03" y="5667270"/>
            <a:ext cx="2777954" cy="536015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="" xmlns:a16="http://schemas.microsoft.com/office/drawing/2014/main" id="{34C2F90A-8E0E-B16D-D9F9-2EBFD9CA18DD}"/>
              </a:ext>
            </a:extLst>
          </p:cNvPr>
          <p:cNvSpPr/>
          <p:nvPr/>
        </p:nvSpPr>
        <p:spPr>
          <a:xfrm>
            <a:off x="403174" y="523169"/>
            <a:ext cx="989760" cy="97262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fika 14" descr="Opowiadanie historii z wypełnieniem pełnym">
            <a:extLst>
              <a:ext uri="{FF2B5EF4-FFF2-40B4-BE49-F238E27FC236}">
                <a16:creationId xmlns="" xmlns:a16="http://schemas.microsoft.com/office/drawing/2014/main" id="{4F33C840-23D3-0591-35F9-7A2220204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10510" y="602519"/>
            <a:ext cx="811536" cy="811536"/>
          </a:xfrm>
          <a:prstGeom prst="rect">
            <a:avLst/>
          </a:prstGeom>
        </p:spPr>
      </p:pic>
      <p:sp>
        <p:nvSpPr>
          <p:cNvPr id="18" name="Symbol zastępczy zawartości 2">
            <a:extLst>
              <a:ext uri="{FF2B5EF4-FFF2-40B4-BE49-F238E27FC236}">
                <a16:creationId xmlns="" xmlns:a16="http://schemas.microsoft.com/office/drawing/2014/main" id="{832F7BBE-DB14-B932-9D00-5D6132D7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6" y="1623846"/>
            <a:ext cx="4973932" cy="3229507"/>
          </a:xfrm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Pct val="140000"/>
              <a:buNone/>
            </a:pPr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Opracowanie przygotował Zespół ds. badań nad Inicjatywą Trójmorza w ISP PAN pod kierunkiem prof. ISP PAN Agnieszki </a:t>
            </a:r>
            <a:r>
              <a:rPr lang="pl-PL" sz="1200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Orzelskiej-Stączek</a:t>
            </a:r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w składzie: dr Marek Wojnar, dr Wojciech Łysek, dr Dagmara Moskwa, kierownik Biblioteki Trójmorza mgr Magdalena Dołbakowska oraz stażyści: mgr Artur Lorek i mgr Jędrzej Błaszczak.</a:t>
            </a:r>
          </a:p>
          <a:p>
            <a:pPr marL="0" indent="0">
              <a:buSzPct val="140000"/>
              <a:buNone/>
            </a:pPr>
            <a:endParaRPr lang="pl-PL" sz="1200" dirty="0">
              <a:solidFill>
                <a:srgbClr val="14367D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 marL="0" indent="0">
              <a:buSzPct val="140000"/>
              <a:buNone/>
            </a:pPr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Koncepcja graficzna: Anna </a:t>
            </a:r>
            <a:r>
              <a:rPr lang="pl-PL" sz="1200" dirty="0" err="1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Biwan</a:t>
            </a:r>
            <a:endParaRPr lang="pl-PL" sz="1200" dirty="0">
              <a:solidFill>
                <a:srgbClr val="14367D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 marL="1828800" lvl="4" indent="0">
              <a:buSzPct val="140000"/>
              <a:buNone/>
            </a:pPr>
            <a:endParaRPr lang="pl-PL" sz="1200" b="1" i="1" dirty="0">
              <a:solidFill>
                <a:srgbClr val="14367D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 marL="2343150" lvl="4" indent="-514350">
              <a:buSzPct val="140000"/>
              <a:buFont typeface="+mj-lt"/>
              <a:buAutoNum type="arabicPeriod"/>
            </a:pPr>
            <a:endParaRPr lang="pl-PL" sz="1200" b="1" i="1" dirty="0">
              <a:solidFill>
                <a:srgbClr val="14367D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 marL="0" indent="0">
              <a:buSzPct val="140000"/>
              <a:buNone/>
            </a:pPr>
            <a:r>
              <a:rPr lang="pl-PL" sz="12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Warszawa 2022</a:t>
            </a:r>
          </a:p>
          <a:p>
            <a:pPr marL="0" indent="0">
              <a:buSzPct val="140000"/>
              <a:buNone/>
            </a:pPr>
            <a:endParaRPr lang="pl-PL" sz="1200" dirty="0">
              <a:solidFill>
                <a:srgbClr val="14367D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 marL="0" indent="0">
              <a:buSzPct val="140000"/>
              <a:buNone/>
            </a:pP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Dziękujemy Mecenasowi Projektu Badawczego, Bankowi Gospodarstwa Krajowego, za wsparcie naszych działań naukowych. </a:t>
            </a:r>
            <a:r>
              <a:rPr lang="pl-PL" sz="1400" dirty="0">
                <a:solidFill>
                  <a:srgbClr val="14367D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="" xmlns:p14="http://schemas.microsoft.com/office/powerpoint/2010/main" val="965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2048018-DF26-01C0-695A-C06E9DAD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2DE11CD5-8F73-C164-338E-BA8C2CE06137}"/>
              </a:ext>
            </a:extLst>
          </p:cNvPr>
          <p:cNvSpPr txBox="1"/>
          <p:nvPr/>
        </p:nvSpPr>
        <p:spPr>
          <a:xfrm>
            <a:off x="0" y="517691"/>
            <a:ext cx="1717431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Austria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Bułgaria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Chorwacja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Czechy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Estonia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Litwa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Łotwa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Polska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Rumunia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Słowacja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Słowenia</a:t>
            </a:r>
          </a:p>
          <a:p>
            <a:pPr algn="r">
              <a:spcBef>
                <a:spcPts val="200"/>
              </a:spcBef>
              <a:spcAft>
                <a:spcPts val="600"/>
              </a:spcAft>
            </a:pPr>
            <a:r>
              <a:rPr lang="pl-PL" sz="220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Węgry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="" xmlns:a16="http://schemas.microsoft.com/office/drawing/2014/main" id="{0351B970-0D98-F586-3B0C-513603FD6E64}"/>
              </a:ext>
            </a:extLst>
          </p:cNvPr>
          <p:cNvCxnSpPr/>
          <p:nvPr/>
        </p:nvCxnSpPr>
        <p:spPr>
          <a:xfrm>
            <a:off x="2784232" y="675286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A6425CB0-6F45-5463-D771-2FBB72E50DA5}"/>
              </a:ext>
            </a:extLst>
          </p:cNvPr>
          <p:cNvSpPr txBox="1"/>
          <p:nvPr/>
        </p:nvSpPr>
        <p:spPr>
          <a:xfrm>
            <a:off x="3240328" y="559931"/>
            <a:ext cx="75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>
                <a:solidFill>
                  <a:srgbClr val="14367D"/>
                </a:solidFill>
                <a:latin typeface="Arial Nova" panose="020B0504020202020204" pitchFamily="34" charset="0"/>
              </a:rPr>
              <a:t>Inicjatywa Trójmorza obejmuje 12 państw Unii Europejskiej</a:t>
            </a:r>
            <a:r>
              <a:rPr lang="pl-PL" sz="2000">
                <a:solidFill>
                  <a:srgbClr val="14367D"/>
                </a:solidFill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="" xmlns:a16="http://schemas.microsoft.com/office/drawing/2014/main" id="{32320A41-429F-CB81-3EA8-053C34A45F58}"/>
              </a:ext>
            </a:extLst>
          </p:cNvPr>
          <p:cNvSpPr txBox="1"/>
          <p:nvPr/>
        </p:nvSpPr>
        <p:spPr>
          <a:xfrm>
            <a:off x="3275888" y="920219"/>
            <a:ext cx="8329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>
                <a:solidFill>
                  <a:srgbClr val="14367D"/>
                </a:solidFill>
                <a:latin typeface="Arial Nova" panose="020B0504020202020204" pitchFamily="34" charset="0"/>
              </a:rPr>
              <a:t>Wszystkie te państwa, z </a:t>
            </a:r>
            <a:r>
              <a:rPr lang="pl-PL">
                <a:solidFill>
                  <a:srgbClr val="14367D"/>
                </a:solidFill>
                <a:latin typeface="Arial Nova" panose="020B0504020202020204" pitchFamily="34" charset="0"/>
              </a:rPr>
              <a:t>wyjątkiem</a:t>
            </a:r>
            <a:r>
              <a:rPr lang="pl-PL" sz="2000">
                <a:solidFill>
                  <a:srgbClr val="14367D"/>
                </a:solidFill>
                <a:latin typeface="Arial Nova" panose="020B0504020202020204" pitchFamily="34" charset="0"/>
              </a:rPr>
              <a:t> Austrii, należą również do NATO.</a:t>
            </a:r>
          </a:p>
        </p:txBody>
      </p:sp>
      <p:sp>
        <p:nvSpPr>
          <p:cNvPr id="26" name="Strzałka: w lewo 25">
            <a:extLst>
              <a:ext uri="{FF2B5EF4-FFF2-40B4-BE49-F238E27FC236}">
                <a16:creationId xmlns="" xmlns:a16="http://schemas.microsoft.com/office/drawing/2014/main" id="{718DFE63-796D-9C82-723B-350228975B6A}"/>
              </a:ext>
            </a:extLst>
          </p:cNvPr>
          <p:cNvSpPr/>
          <p:nvPr/>
        </p:nvSpPr>
        <p:spPr>
          <a:xfrm>
            <a:off x="2020230" y="646645"/>
            <a:ext cx="832333" cy="273574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888FB8B5-D118-6AA6-6BE3-500A1018734D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7957E831-8C00-3FE4-5901-C2CA7CA8C822}"/>
              </a:ext>
            </a:extLst>
          </p:cNvPr>
          <p:cNvSpPr/>
          <p:nvPr/>
        </p:nvSpPr>
        <p:spPr>
          <a:xfrm>
            <a:off x="2629173" y="707232"/>
            <a:ext cx="482754" cy="152400"/>
          </a:xfrm>
          <a:prstGeom prst="rect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BEEB25BA-21E0-1094-1A41-9343D69291DF}"/>
              </a:ext>
            </a:extLst>
          </p:cNvPr>
          <p:cNvSpPr/>
          <p:nvPr/>
        </p:nvSpPr>
        <p:spPr>
          <a:xfrm>
            <a:off x="4084666" y="1449438"/>
            <a:ext cx="6426420" cy="4502097"/>
          </a:xfrm>
          <a:prstGeom prst="rect">
            <a:avLst/>
          </a:prstGeom>
          <a:solidFill>
            <a:srgbClr val="00879E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530EE8C4-9310-8F00-492E-CB037AD34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09" y="1449438"/>
            <a:ext cx="5979577" cy="4424351"/>
          </a:xfrm>
          <a:prstGeom prst="rect">
            <a:avLst/>
          </a:prstGeom>
        </p:spPr>
      </p:pic>
      <p:sp>
        <p:nvSpPr>
          <p:cNvPr id="50" name="pole tekstowe 49">
            <a:extLst>
              <a:ext uri="{FF2B5EF4-FFF2-40B4-BE49-F238E27FC236}">
                <a16:creationId xmlns="" xmlns:a16="http://schemas.microsoft.com/office/drawing/2014/main" id="{4B883491-B926-D950-7796-BD1AA611EE1F}"/>
              </a:ext>
            </a:extLst>
          </p:cNvPr>
          <p:cNvSpPr txBox="1"/>
          <p:nvPr/>
        </p:nvSpPr>
        <p:spPr>
          <a:xfrm rot="17945369">
            <a:off x="7666568" y="2161323"/>
            <a:ext cx="1210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 Nova" panose="020B0504020202020204" pitchFamily="34" charset="0"/>
              </a:rPr>
              <a:t>M. Bałtyckie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="" xmlns:a16="http://schemas.microsoft.com/office/drawing/2014/main" id="{6210D000-AD87-EF93-FA78-0094CCF0ADCF}"/>
              </a:ext>
            </a:extLst>
          </p:cNvPr>
          <p:cNvSpPr txBox="1"/>
          <p:nvPr/>
        </p:nvSpPr>
        <p:spPr>
          <a:xfrm rot="17945369">
            <a:off x="9589246" y="4193948"/>
            <a:ext cx="1210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latin typeface="Arial Nova" panose="020B0504020202020204" pitchFamily="34" charset="0"/>
              </a:rPr>
              <a:t>M. Czarne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="" xmlns:a16="http://schemas.microsoft.com/office/drawing/2014/main" id="{651940C2-57DE-7ED7-63EC-A07A90BA9DDA}"/>
              </a:ext>
            </a:extLst>
          </p:cNvPr>
          <p:cNvSpPr txBox="1"/>
          <p:nvPr/>
        </p:nvSpPr>
        <p:spPr>
          <a:xfrm rot="2213009">
            <a:off x="7560543" y="4759639"/>
            <a:ext cx="1508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latin typeface="Arial Nova" panose="020B0504020202020204" pitchFamily="34" charset="0"/>
              </a:rPr>
              <a:t>M. Adriatyckie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69FEB6AE-385A-3870-69C2-6C388BE44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0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28349" y="4503012"/>
            <a:ext cx="27718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  <a:cs typeface="Calibri Light"/>
              </a:rPr>
              <a:t>Definicja</a:t>
            </a:r>
            <a:endParaRPr lang="pl-PL" sz="340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895A7D3-6CB7-8657-8AB1-2DBA9A86FD0D}"/>
              </a:ext>
            </a:extLst>
          </p:cNvPr>
          <p:cNvSpPr txBox="1"/>
          <p:nvPr/>
        </p:nvSpPr>
        <p:spPr>
          <a:xfrm>
            <a:off x="3400488" y="567350"/>
            <a:ext cx="8316686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/>
            <a:r>
              <a:rPr lang="pl-PL" sz="2200" b="1">
                <a:solidFill>
                  <a:srgbClr val="14367D"/>
                </a:solidFill>
                <a:latin typeface="Arial Nova" panose="020B0504020202020204" pitchFamily="34" charset="0"/>
              </a:rPr>
              <a:t>Inicjatywa Trójmorza </a:t>
            </a:r>
            <a:r>
              <a:rPr lang="pl-PL" sz="2200">
                <a:solidFill>
                  <a:srgbClr val="14367D"/>
                </a:solidFill>
                <a:latin typeface="Arial Nova" panose="020B0504020202020204" pitchFamily="34" charset="0"/>
              </a:rPr>
              <a:t>to projekt współpracy regionalnej, obejmującej dwanaście państw Unii Europejskiej. Jej celem jest rozbudowa infrastruktury łączącej północ i południe wschodniej części UE i rozwój współpracy gospodarczej tego regionu </a:t>
            </a:r>
            <a:br>
              <a:rPr lang="pl-PL" sz="2200">
                <a:solidFill>
                  <a:srgbClr val="14367D"/>
                </a:solidFill>
                <a:latin typeface="Arial Nova" panose="020B0504020202020204" pitchFamily="34" charset="0"/>
              </a:rPr>
            </a:br>
            <a:r>
              <a:rPr lang="pl-PL" sz="2200">
                <a:solidFill>
                  <a:srgbClr val="14367D"/>
                </a:solidFill>
                <a:latin typeface="Arial Nova" panose="020B0504020202020204" pitchFamily="34" charset="0"/>
              </a:rPr>
              <a:t>w trzech obszarach: </a:t>
            </a: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F77FE6FC-6D73-B820-FACD-5F66D57D9E74}"/>
              </a:ext>
            </a:extLst>
          </p:cNvPr>
          <p:cNvSpPr/>
          <p:nvPr/>
        </p:nvSpPr>
        <p:spPr>
          <a:xfrm>
            <a:off x="3526580" y="3026228"/>
            <a:ext cx="2210238" cy="2231571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="" xmlns:a16="http://schemas.microsoft.com/office/drawing/2014/main" id="{A5FF5BAC-0C9F-FE76-B8B1-E6B713F4C0CF}"/>
              </a:ext>
            </a:extLst>
          </p:cNvPr>
          <p:cNvSpPr/>
          <p:nvPr/>
        </p:nvSpPr>
        <p:spPr>
          <a:xfrm>
            <a:off x="6264091" y="3026227"/>
            <a:ext cx="2210238" cy="2231571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="" xmlns:a16="http://schemas.microsoft.com/office/drawing/2014/main" id="{AEE4AAEC-8530-19E2-B325-EF1E6E5CA94B}"/>
              </a:ext>
            </a:extLst>
          </p:cNvPr>
          <p:cNvSpPr/>
          <p:nvPr/>
        </p:nvSpPr>
        <p:spPr>
          <a:xfrm>
            <a:off x="9001609" y="3026228"/>
            <a:ext cx="2210238" cy="2231571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07F7910E-9046-888D-36B4-1D431482ECF0}"/>
              </a:ext>
            </a:extLst>
          </p:cNvPr>
          <p:cNvSpPr txBox="1"/>
          <p:nvPr/>
        </p:nvSpPr>
        <p:spPr>
          <a:xfrm>
            <a:off x="3751376" y="3130332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TRANSPORTU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2BD1FE25-5DE7-074A-247F-4B8C5C4DBF77}"/>
              </a:ext>
            </a:extLst>
          </p:cNvPr>
          <p:cNvSpPr txBox="1"/>
          <p:nvPr/>
        </p:nvSpPr>
        <p:spPr>
          <a:xfrm>
            <a:off x="6471139" y="3130332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ENERGETYKI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EA2B2A89-AE81-6F06-57F5-3CB449C266FD}"/>
              </a:ext>
            </a:extLst>
          </p:cNvPr>
          <p:cNvSpPr txBox="1"/>
          <p:nvPr/>
        </p:nvSpPr>
        <p:spPr>
          <a:xfrm>
            <a:off x="9153899" y="3130332"/>
            <a:ext cx="19056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b="1">
                <a:solidFill>
                  <a:schemeClr val="bg1">
                    <a:lumMod val="95000"/>
                  </a:schemeClr>
                </a:solidFill>
                <a:latin typeface="Arial Nova"/>
              </a:rPr>
              <a:t>CYFRYZACJI</a:t>
            </a:r>
            <a:endParaRPr lang="pl-PL" b="1">
              <a:solidFill>
                <a:schemeClr val="bg1">
                  <a:lumMod val="9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="" xmlns:a16="http://schemas.microsoft.com/office/drawing/2014/main" id="{DB53D3E9-DD72-3A8C-DB58-2A967CF47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29" y="3858551"/>
            <a:ext cx="1192400" cy="1192400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="" xmlns:a16="http://schemas.microsoft.com/office/drawing/2014/main" id="{39E7C333-B774-F120-E79C-3D242363BADD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: w prawo 37">
            <a:extLst>
              <a:ext uri="{FF2B5EF4-FFF2-40B4-BE49-F238E27FC236}">
                <a16:creationId xmlns="" xmlns:a16="http://schemas.microsoft.com/office/drawing/2014/main" id="{F0160189-ECD2-FC50-43DE-42B1E517D8FF}"/>
              </a:ext>
            </a:extLst>
          </p:cNvPr>
          <p:cNvSpPr/>
          <p:nvPr/>
        </p:nvSpPr>
        <p:spPr>
          <a:xfrm>
            <a:off x="2655824" y="654714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Owal 44">
            <a:extLst>
              <a:ext uri="{FF2B5EF4-FFF2-40B4-BE49-F238E27FC236}">
                <a16:creationId xmlns="" xmlns:a16="http://schemas.microsoft.com/office/drawing/2014/main" id="{3D300399-83F6-9C0B-A6CA-2FC7641797C2}"/>
              </a:ext>
            </a:extLst>
          </p:cNvPr>
          <p:cNvSpPr/>
          <p:nvPr/>
        </p:nvSpPr>
        <p:spPr>
          <a:xfrm>
            <a:off x="315415" y="523169"/>
            <a:ext cx="989760" cy="972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4" name="Grafika 43" descr="Pytania z wypełnieniem pełnym">
            <a:extLst>
              <a:ext uri="{FF2B5EF4-FFF2-40B4-BE49-F238E27FC236}">
                <a16:creationId xmlns="" xmlns:a16="http://schemas.microsoft.com/office/drawing/2014/main" id="{EB411EFD-515B-7CF0-F632-56DE17B58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331" y="599074"/>
            <a:ext cx="896724" cy="896724"/>
          </a:xfrm>
          <a:prstGeom prst="rect">
            <a:avLst/>
          </a:prstGeom>
        </p:spPr>
      </p:pic>
      <p:pic>
        <p:nvPicPr>
          <p:cNvPr id="46" name="Obraz 45">
            <a:extLst>
              <a:ext uri="{FF2B5EF4-FFF2-40B4-BE49-F238E27FC236}">
                <a16:creationId xmlns="" xmlns:a16="http://schemas.microsoft.com/office/drawing/2014/main" id="{DAC1D8DD-01EE-BD2A-A5A0-4DA03E1823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21" y="3821276"/>
            <a:ext cx="1196814" cy="1196814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="" xmlns:a16="http://schemas.microsoft.com/office/drawing/2014/main" id="{191EB026-50CA-D821-9032-B7C3601C5062}"/>
              </a:ext>
            </a:extLst>
          </p:cNvPr>
          <p:cNvCxnSpPr>
            <a:cxnSpLocks/>
          </p:cNvCxnSpPr>
          <p:nvPr/>
        </p:nvCxnSpPr>
        <p:spPr>
          <a:xfrm>
            <a:off x="4585679" y="2747283"/>
            <a:ext cx="5586574" cy="0"/>
          </a:xfrm>
          <a:prstGeom prst="line">
            <a:avLst/>
          </a:prstGeom>
          <a:ln w="19050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63135BF4-D930-1AB8-42E8-0C71EC6A18D2}"/>
              </a:ext>
            </a:extLst>
          </p:cNvPr>
          <p:cNvSpPr/>
          <p:nvPr/>
        </p:nvSpPr>
        <p:spPr>
          <a:xfrm>
            <a:off x="4585679" y="2747283"/>
            <a:ext cx="133350" cy="235403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="" xmlns:a16="http://schemas.microsoft.com/office/drawing/2014/main" id="{C2C54249-454E-5638-E74B-D391E0DCD576}"/>
              </a:ext>
            </a:extLst>
          </p:cNvPr>
          <p:cNvSpPr/>
          <p:nvPr/>
        </p:nvSpPr>
        <p:spPr>
          <a:xfrm>
            <a:off x="7312291" y="2740531"/>
            <a:ext cx="133350" cy="235403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="" xmlns:a16="http://schemas.microsoft.com/office/drawing/2014/main" id="{89574FF7-952A-5641-EB5B-BD46BF4FC2AF}"/>
              </a:ext>
            </a:extLst>
          </p:cNvPr>
          <p:cNvSpPr/>
          <p:nvPr/>
        </p:nvSpPr>
        <p:spPr>
          <a:xfrm>
            <a:off x="10057176" y="2740531"/>
            <a:ext cx="133350" cy="235403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D1DC3899-5ADD-7F3A-CCA1-B203B70CF3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89" y="3714981"/>
            <a:ext cx="1400353" cy="133597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756FBD73-E833-EC37-9B0F-5397345B07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1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>
            <a:extLst>
              <a:ext uri="{FF2B5EF4-FFF2-40B4-BE49-F238E27FC236}">
                <a16:creationId xmlns="" xmlns:a16="http://schemas.microsoft.com/office/drawing/2014/main" id="{60D10438-0C88-1723-E4DE-A07F66D69477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4002657" y="3775150"/>
            <a:ext cx="0" cy="283914"/>
          </a:xfrm>
          <a:prstGeom prst="line">
            <a:avLst/>
          </a:prstGeom>
          <a:ln w="28575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="" xmlns:a16="http://schemas.microsoft.com/office/drawing/2014/main" id="{4F9E4C1D-6F95-58D3-7D7D-F85498067C1E}"/>
              </a:ext>
            </a:extLst>
          </p:cNvPr>
          <p:cNvCxnSpPr>
            <a:cxnSpLocks/>
          </p:cNvCxnSpPr>
          <p:nvPr/>
        </p:nvCxnSpPr>
        <p:spPr>
          <a:xfrm flipV="1">
            <a:off x="7543170" y="3728000"/>
            <a:ext cx="77" cy="349617"/>
          </a:xfrm>
          <a:prstGeom prst="line">
            <a:avLst/>
          </a:prstGeom>
          <a:ln w="28575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>
            <a:extLst>
              <a:ext uri="{FF2B5EF4-FFF2-40B4-BE49-F238E27FC236}">
                <a16:creationId xmlns="" xmlns:a16="http://schemas.microsoft.com/office/drawing/2014/main" id="{224E5129-2049-2D69-55CC-ECC4F9B578F9}"/>
              </a:ext>
            </a:extLst>
          </p:cNvPr>
          <p:cNvSpPr/>
          <p:nvPr/>
        </p:nvSpPr>
        <p:spPr>
          <a:xfrm>
            <a:off x="3758407" y="4059064"/>
            <a:ext cx="488500" cy="1800224"/>
          </a:xfrm>
          <a:prstGeom prst="rect">
            <a:avLst/>
          </a:prstGeom>
          <a:solidFill>
            <a:srgbClr val="143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6" name="Łącznik prosty 45">
            <a:extLst>
              <a:ext uri="{FF2B5EF4-FFF2-40B4-BE49-F238E27FC236}">
                <a16:creationId xmlns="" xmlns:a16="http://schemas.microsoft.com/office/drawing/2014/main" id="{D5EA7B33-5CAA-1CDC-C42A-42AD1F32787E}"/>
              </a:ext>
            </a:extLst>
          </p:cNvPr>
          <p:cNvCxnSpPr/>
          <p:nvPr/>
        </p:nvCxnSpPr>
        <p:spPr>
          <a:xfrm>
            <a:off x="7543422" y="1406382"/>
            <a:ext cx="0" cy="468086"/>
          </a:xfrm>
          <a:prstGeom prst="line">
            <a:avLst/>
          </a:prstGeom>
          <a:ln w="28575">
            <a:solidFill>
              <a:srgbClr val="143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534358" y="3693825"/>
            <a:ext cx="372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Cele Inicjatywy</a:t>
            </a:r>
            <a:endParaRPr lang="pl-PL" sz="320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: zaokrąglone rogi 4">
            <a:extLst>
              <a:ext uri="{FF2B5EF4-FFF2-40B4-BE49-F238E27FC236}">
                <a16:creationId xmlns="" xmlns:a16="http://schemas.microsoft.com/office/drawing/2014/main" id="{E9EDC68F-4A87-3B72-D6F4-0A0E6647F38F}"/>
              </a:ext>
            </a:extLst>
          </p:cNvPr>
          <p:cNvSpPr txBox="1"/>
          <p:nvPr/>
        </p:nvSpPr>
        <p:spPr>
          <a:xfrm>
            <a:off x="3669342" y="336192"/>
            <a:ext cx="7606793" cy="1028213"/>
          </a:xfrm>
          <a:prstGeom prst="rect">
            <a:avLst/>
          </a:prstGeom>
          <a:solidFill>
            <a:srgbClr val="14367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687" tIns="0" rIns="203687" bIns="0" numCol="1" spcCol="1270" anchor="ctr" anchorCtr="0">
            <a:noAutofit/>
          </a:bodyPr>
          <a:lstStyle/>
          <a:p>
            <a:pPr algn="ctr"/>
            <a:r>
              <a:rPr lang="pl-PL" sz="2600" dirty="0">
                <a:latin typeface="Arial Nova" panose="020B0504020202020204" pitchFamily="34" charset="0"/>
              </a:rPr>
              <a:t>Cele Inicjatywy Trójmorza w trzech obszarach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E55746E-EC15-AA23-FBE8-83EEE2F59C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4" y="410607"/>
            <a:ext cx="1101016" cy="1126715"/>
          </a:xfrm>
          <a:prstGeom prst="rect">
            <a:avLst/>
          </a:prstGeom>
        </p:spPr>
      </p:pic>
      <p:cxnSp>
        <p:nvCxnSpPr>
          <p:cNvPr id="13" name="Łącznik prosty 12">
            <a:extLst>
              <a:ext uri="{FF2B5EF4-FFF2-40B4-BE49-F238E27FC236}">
                <a16:creationId xmlns="" xmlns:a16="http://schemas.microsoft.com/office/drawing/2014/main" id="{49B8D43E-ECED-200E-6772-8D4E6F706705}"/>
              </a:ext>
            </a:extLst>
          </p:cNvPr>
          <p:cNvCxnSpPr>
            <a:cxnSpLocks/>
          </p:cNvCxnSpPr>
          <p:nvPr/>
        </p:nvCxnSpPr>
        <p:spPr>
          <a:xfrm>
            <a:off x="4524262" y="1604818"/>
            <a:ext cx="5991338" cy="0"/>
          </a:xfrm>
          <a:prstGeom prst="line">
            <a:avLst/>
          </a:prstGeom>
          <a:ln w="28575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="" xmlns:a16="http://schemas.microsoft.com/office/drawing/2014/main" id="{3632DC60-F282-DBC4-4371-6721D421904C}"/>
              </a:ext>
            </a:extLst>
          </p:cNvPr>
          <p:cNvCxnSpPr>
            <a:cxnSpLocks/>
          </p:cNvCxnSpPr>
          <p:nvPr/>
        </p:nvCxnSpPr>
        <p:spPr>
          <a:xfrm>
            <a:off x="7543423" y="1556346"/>
            <a:ext cx="0" cy="468086"/>
          </a:xfrm>
          <a:prstGeom prst="line">
            <a:avLst/>
          </a:prstGeom>
          <a:ln w="28575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="" xmlns:a16="http://schemas.microsoft.com/office/drawing/2014/main" id="{5D404649-3F73-F2DB-7FD8-8BB48DFB427A}"/>
              </a:ext>
            </a:extLst>
          </p:cNvPr>
          <p:cNvCxnSpPr/>
          <p:nvPr/>
        </p:nvCxnSpPr>
        <p:spPr>
          <a:xfrm>
            <a:off x="4531512" y="1604818"/>
            <a:ext cx="0" cy="468086"/>
          </a:xfrm>
          <a:prstGeom prst="line">
            <a:avLst/>
          </a:prstGeom>
          <a:ln w="28575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="" xmlns:a16="http://schemas.microsoft.com/office/drawing/2014/main" id="{4904F222-6C6D-0EB0-3BCD-029C4F7596F1}"/>
              </a:ext>
            </a:extLst>
          </p:cNvPr>
          <p:cNvCxnSpPr/>
          <p:nvPr/>
        </p:nvCxnSpPr>
        <p:spPr>
          <a:xfrm>
            <a:off x="10522850" y="1590776"/>
            <a:ext cx="0" cy="468086"/>
          </a:xfrm>
          <a:prstGeom prst="line">
            <a:avLst/>
          </a:prstGeom>
          <a:ln w="28575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>
            <a:extLst>
              <a:ext uri="{FF2B5EF4-FFF2-40B4-BE49-F238E27FC236}">
                <a16:creationId xmlns="" xmlns:a16="http://schemas.microsoft.com/office/drawing/2014/main" id="{A298B543-FB0F-98FD-FB60-00A6AE2BCECF}"/>
              </a:ext>
            </a:extLst>
          </p:cNvPr>
          <p:cNvSpPr/>
          <p:nvPr/>
        </p:nvSpPr>
        <p:spPr>
          <a:xfrm>
            <a:off x="3765114" y="1981933"/>
            <a:ext cx="1577494" cy="1787787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Europa Środkowa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="" xmlns:a16="http://schemas.microsoft.com/office/drawing/2014/main" id="{30E0342B-AFF8-9F7C-1D16-AB7F1A5BCEA3}"/>
              </a:ext>
            </a:extLst>
          </p:cNvPr>
          <p:cNvSpPr/>
          <p:nvPr/>
        </p:nvSpPr>
        <p:spPr>
          <a:xfrm>
            <a:off x="6752444" y="1977787"/>
            <a:ext cx="1577494" cy="1787787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Unia Europejska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="" xmlns:a16="http://schemas.microsoft.com/office/drawing/2014/main" id="{5A3CCE7B-C026-137D-0AFE-47B09A7806CA}"/>
              </a:ext>
            </a:extLst>
          </p:cNvPr>
          <p:cNvSpPr/>
          <p:nvPr/>
        </p:nvSpPr>
        <p:spPr>
          <a:xfrm>
            <a:off x="9605394" y="1977788"/>
            <a:ext cx="1670740" cy="1787787"/>
          </a:xfrm>
          <a:prstGeom prst="rect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Więzi transatlantyckie, współpraca z USA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="" xmlns:a16="http://schemas.microsoft.com/office/drawing/2014/main" id="{D3215A3B-617E-E949-740D-F61491D74AAE}"/>
              </a:ext>
            </a:extLst>
          </p:cNvPr>
          <p:cNvSpPr txBox="1"/>
          <p:nvPr/>
        </p:nvSpPr>
        <p:spPr>
          <a:xfrm>
            <a:off x="4330865" y="4119594"/>
            <a:ext cx="5985448" cy="101566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SzPct val="90000"/>
              <a:buFont typeface="Wingdings" panose="05000000000000000000" pitchFamily="2" charset="2"/>
              <a:buChar char="Ø"/>
            </a:pPr>
            <a:r>
              <a:rPr lang="pl-PL" sz="2000" dirty="0">
                <a:latin typeface="Arial Nova" panose="020B0504020202020204" pitchFamily="34" charset="0"/>
              </a:rPr>
              <a:t>przez rozwój gospodarczy Europy Środkowej wschodniej części UE</a:t>
            </a:r>
          </a:p>
          <a:p>
            <a:pPr>
              <a:buSzPct val="90000"/>
            </a:pPr>
            <a:endParaRPr lang="pl-PL" sz="2000" dirty="0">
              <a:latin typeface="Arial Nova" panose="020B050402020202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="" xmlns:a16="http://schemas.microsoft.com/office/drawing/2014/main" id="{B3444C01-7D8F-9AA1-3D40-C7C9CC2043DC}"/>
              </a:ext>
            </a:extLst>
          </p:cNvPr>
          <p:cNvSpPr txBox="1"/>
          <p:nvPr/>
        </p:nvSpPr>
        <p:spPr>
          <a:xfrm>
            <a:off x="4330865" y="4517508"/>
            <a:ext cx="7647718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pl-PL" sz="2000" dirty="0">
                <a:latin typeface="Arial Nova" panose="020B0504020202020204" pitchFamily="34" charset="0"/>
              </a:rPr>
              <a:t>wzmocnić spójność Unii Europejskiej i jej potencjał,  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="" xmlns:a16="http://schemas.microsoft.com/office/drawing/2014/main" id="{0160E077-9985-8E0F-8672-E5BBC7D0F9E8}"/>
              </a:ext>
            </a:extLst>
          </p:cNvPr>
          <p:cNvSpPr txBox="1"/>
          <p:nvPr/>
        </p:nvSpPr>
        <p:spPr>
          <a:xfrm>
            <a:off x="4330865" y="4944139"/>
            <a:ext cx="5362043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pl-PL" sz="2000" dirty="0">
                <a:latin typeface="Arial Nova" panose="020B0504020202020204" pitchFamily="34" charset="0"/>
              </a:rPr>
              <a:t>a także zacieśnić więzi transatlantyckie</a:t>
            </a:r>
          </a:p>
        </p:txBody>
      </p:sp>
      <p:cxnSp>
        <p:nvCxnSpPr>
          <p:cNvPr id="50" name="Łącznik prosty 49">
            <a:extLst>
              <a:ext uri="{FF2B5EF4-FFF2-40B4-BE49-F238E27FC236}">
                <a16:creationId xmlns="" xmlns:a16="http://schemas.microsoft.com/office/drawing/2014/main" id="{63138C83-61F5-3193-79B8-0D6695BF8DA3}"/>
              </a:ext>
            </a:extLst>
          </p:cNvPr>
          <p:cNvCxnSpPr/>
          <p:nvPr/>
        </p:nvCxnSpPr>
        <p:spPr>
          <a:xfrm>
            <a:off x="4253614" y="4075616"/>
            <a:ext cx="6275401" cy="0"/>
          </a:xfrm>
          <a:prstGeom prst="line">
            <a:avLst/>
          </a:prstGeom>
          <a:ln w="28575">
            <a:solidFill>
              <a:srgbClr val="143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="" xmlns:a16="http://schemas.microsoft.com/office/drawing/2014/main" id="{B510B324-21C0-A5E7-DA58-AAD267E4F760}"/>
              </a:ext>
            </a:extLst>
          </p:cNvPr>
          <p:cNvCxnSpPr>
            <a:cxnSpLocks/>
          </p:cNvCxnSpPr>
          <p:nvPr/>
        </p:nvCxnSpPr>
        <p:spPr>
          <a:xfrm flipV="1">
            <a:off x="10515600" y="3717116"/>
            <a:ext cx="0" cy="360501"/>
          </a:xfrm>
          <a:prstGeom prst="line">
            <a:avLst/>
          </a:prstGeom>
          <a:ln w="28575">
            <a:solidFill>
              <a:srgbClr val="008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42365233-7308-4479-464D-BFCD4B253DAC}"/>
              </a:ext>
            </a:extLst>
          </p:cNvPr>
          <p:cNvSpPr/>
          <p:nvPr/>
        </p:nvSpPr>
        <p:spPr>
          <a:xfrm>
            <a:off x="4253614" y="4107112"/>
            <a:ext cx="6295520" cy="1795933"/>
          </a:xfrm>
          <a:prstGeom prst="rect">
            <a:avLst/>
          </a:prstGeom>
          <a:solidFill>
            <a:srgbClr val="00879E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9" name="Obraz 38">
            <a:extLst>
              <a:ext uri="{FF2B5EF4-FFF2-40B4-BE49-F238E27FC236}">
                <a16:creationId xmlns="" xmlns:a16="http://schemas.microsoft.com/office/drawing/2014/main" id="{7513B4DA-B965-29B0-4F40-3277CC06C7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2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2FCF1BF1-CAD8-4B92-9D87-62594D1977D9}"/>
              </a:ext>
            </a:extLst>
          </p:cNvPr>
          <p:cNvSpPr txBox="1">
            <a:spLocks/>
          </p:cNvSpPr>
          <p:nvPr/>
        </p:nvSpPr>
        <p:spPr>
          <a:xfrm>
            <a:off x="481263" y="2402113"/>
            <a:ext cx="2919225" cy="145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3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Definicja</a:t>
            </a:r>
            <a:endParaRPr lang="pl-PL" sz="3300"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694476" y="3442147"/>
            <a:ext cx="35865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  <a:cs typeface="Calibri Light"/>
              </a:rPr>
              <a:t>Formuła organizacyjna</a:t>
            </a:r>
            <a:endParaRPr lang="pl-PL" sz="340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zawartości 2">
            <a:extLst>
              <a:ext uri="{FF2B5EF4-FFF2-40B4-BE49-F238E27FC236}">
                <a16:creationId xmlns="" xmlns:a16="http://schemas.microsoft.com/office/drawing/2014/main" id="{231031A3-9070-27A7-FFB6-80E5972D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110" y="497510"/>
            <a:ext cx="8552673" cy="58305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14367D"/>
                </a:solidFill>
                <a:latin typeface="Arial Nova"/>
              </a:rPr>
              <a:t>Od strony organizacyjnej, Inicjatywa Trójmorza opiera się </a:t>
            </a:r>
            <a:r>
              <a:rPr lang="pl-PL" sz="1600" b="0" i="0" u="none" strike="noStrike" baseline="0" dirty="0">
                <a:solidFill>
                  <a:srgbClr val="14367D"/>
                </a:solidFill>
                <a:latin typeface="Arial Nova"/>
              </a:rPr>
              <a:t>corocznych </a:t>
            </a:r>
            <a:r>
              <a:rPr lang="pl-PL" sz="1600" b="1" i="0" u="none" strike="noStrike" baseline="0" dirty="0">
                <a:solidFill>
                  <a:srgbClr val="14367D"/>
                </a:solidFill>
                <a:latin typeface="Arial Nova"/>
              </a:rPr>
              <a:t>szczytach </a:t>
            </a:r>
            <a:r>
              <a:rPr lang="pl-PL" sz="1600" b="0" i="0" u="none" strike="noStrike" baseline="0" dirty="0">
                <a:solidFill>
                  <a:srgbClr val="14367D"/>
                </a:solidFill>
                <a:latin typeface="Arial Nova"/>
              </a:rPr>
              <a:t>(dyplomacji na szczycie, </a:t>
            </a:r>
            <a:r>
              <a:rPr lang="pl-PL" sz="1600" b="0" i="1" u="none" strike="noStrike" baseline="0" dirty="0" err="1">
                <a:solidFill>
                  <a:srgbClr val="14367D"/>
                </a:solidFill>
                <a:latin typeface="Arial Nova"/>
              </a:rPr>
              <a:t>summit</a:t>
            </a:r>
            <a:r>
              <a:rPr lang="pl-PL" sz="1600" b="0" i="1" u="none" strike="noStrike" baseline="0" dirty="0">
                <a:solidFill>
                  <a:srgbClr val="14367D"/>
                </a:solidFill>
                <a:latin typeface="Arial Nova"/>
              </a:rPr>
              <a:t> </a:t>
            </a:r>
            <a:r>
              <a:rPr lang="pl-PL" sz="1600" b="0" i="1" u="none" strike="noStrike" baseline="0" dirty="0" err="1">
                <a:solidFill>
                  <a:srgbClr val="14367D"/>
                </a:solidFill>
                <a:latin typeface="Arial Nova"/>
              </a:rPr>
              <a:t>diplomacy</a:t>
            </a:r>
            <a:r>
              <a:rPr lang="pl-PL" sz="1600" b="0" i="0" u="none" strike="noStrike" baseline="0" dirty="0">
                <a:solidFill>
                  <a:srgbClr val="14367D"/>
                </a:solidFill>
                <a:latin typeface="Arial Nova"/>
              </a:rPr>
              <a:t>), na których przyjmowane są wspólne </a:t>
            </a:r>
            <a:r>
              <a:rPr lang="pl-PL" sz="1600" b="1" i="0" u="none" strike="noStrike" baseline="0" dirty="0">
                <a:solidFill>
                  <a:srgbClr val="14367D"/>
                </a:solidFill>
                <a:latin typeface="Arial Nova"/>
              </a:rPr>
              <a:t>deklaracje</a:t>
            </a:r>
            <a:r>
              <a:rPr lang="pl-PL" sz="1600" b="0" i="0" u="none" strike="noStrike" baseline="0" dirty="0">
                <a:solidFill>
                  <a:srgbClr val="14367D"/>
                </a:solidFill>
                <a:latin typeface="Arial Nova"/>
              </a:rPr>
              <a:t>. Szczyty są zwoływane przez </a:t>
            </a:r>
            <a:r>
              <a:rPr lang="pl-PL" sz="1600" dirty="0">
                <a:solidFill>
                  <a:srgbClr val="14367D"/>
                </a:solidFill>
                <a:latin typeface="Arial Nova"/>
              </a:rPr>
              <a:t>prezydentów kolejnych państw-organizatorów wydarzenia.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14367D"/>
                </a:solidFill>
                <a:latin typeface="Arial Nova"/>
              </a:rPr>
              <a:t>„Inicjatywa Trójmorza to </a:t>
            </a:r>
            <a:r>
              <a:rPr lang="pl-PL" sz="1600" dirty="0">
                <a:solidFill>
                  <a:srgbClr val="14367D"/>
                </a:solidFill>
                <a:latin typeface="Arial Nova" panose="020B0504020202020204" pitchFamily="34" charset="0"/>
              </a:rPr>
              <a:t>elastyczne 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</a:rPr>
              <a:t>forum prezydenckie</a:t>
            </a:r>
            <a:r>
              <a:rPr lang="pl-PL" sz="1600" dirty="0">
                <a:solidFill>
                  <a:srgbClr val="14367D"/>
                </a:solidFill>
                <a:latin typeface="Arial Nova" panose="020B0504020202020204" pitchFamily="34" charset="0"/>
              </a:rPr>
              <a:t>, które </a:t>
            </a:r>
            <a:r>
              <a:rPr lang="pl-PL" sz="1600" b="1" dirty="0">
                <a:solidFill>
                  <a:srgbClr val="14367D"/>
                </a:solidFill>
                <a:latin typeface="Arial Nova" panose="020B0504020202020204" pitchFamily="34" charset="0"/>
              </a:rPr>
              <a:t>zapewnia wsparcie polityczne </a:t>
            </a:r>
            <a:r>
              <a:rPr lang="pl-PL" sz="1600" dirty="0">
                <a:solidFill>
                  <a:srgbClr val="14367D"/>
                </a:solidFill>
                <a:latin typeface="Arial Nova" panose="020B0504020202020204" pitchFamily="34" charset="0"/>
              </a:rPr>
              <a:t>w celu wspierania skuteczniejszej współpracy rządów, podmiotów gospodarczych i organizacji pozarządowych zainteresowanych wzmacnianiem więzi regionalnych, jednocześnie uznając, że osiągnięcie konkretnych rezultatów w ramach tej inicjatywy wymaga aktywnego zaangażowania odpowiednich rządów i podtrzymywania kontaktów roboczych między odpowiednimi przedstawicielami Prezydentów” (z deklaracji z  2017).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14367D"/>
                </a:solidFill>
                <a:latin typeface="Arial Nova"/>
              </a:rPr>
              <a:t>Współpraca ma się koncentrować na </a:t>
            </a:r>
            <a:r>
              <a:rPr lang="pl-PL" sz="1600" b="1" dirty="0">
                <a:solidFill>
                  <a:srgbClr val="14367D"/>
                </a:solidFill>
                <a:latin typeface="Arial Nova"/>
              </a:rPr>
              <a:t>realizacji</a:t>
            </a:r>
            <a:r>
              <a:rPr lang="pl-PL" sz="1600" dirty="0">
                <a:solidFill>
                  <a:srgbClr val="14367D"/>
                </a:solidFill>
                <a:latin typeface="Arial Nova"/>
              </a:rPr>
              <a:t> </a:t>
            </a:r>
            <a:r>
              <a:rPr lang="pl-PL" sz="1600" b="1" dirty="0">
                <a:solidFill>
                  <a:srgbClr val="14367D"/>
                </a:solidFill>
                <a:latin typeface="Arial Nova"/>
              </a:rPr>
              <a:t>projektów </a:t>
            </a:r>
            <a:r>
              <a:rPr lang="pl-PL" sz="1600" dirty="0">
                <a:solidFill>
                  <a:srgbClr val="14367D"/>
                </a:solidFill>
                <a:latin typeface="Arial Nova"/>
              </a:rPr>
              <a:t>służących rozwojowi powiązań infrastrukturalnych między państwami.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14367D"/>
                </a:solidFill>
                <a:latin typeface="Arial Nova"/>
              </a:rPr>
              <a:t>Zasada funkcjonowania: w oparciu o </a:t>
            </a:r>
            <a:r>
              <a:rPr lang="pl-PL" sz="1600" b="1" dirty="0">
                <a:solidFill>
                  <a:srgbClr val="14367D"/>
                </a:solidFill>
                <a:latin typeface="Arial Nova"/>
              </a:rPr>
              <a:t>członkostwo w UE </a:t>
            </a:r>
            <a:r>
              <a:rPr lang="pl-PL" sz="1600" dirty="0">
                <a:solidFill>
                  <a:srgbClr val="14367D"/>
                </a:solidFill>
                <a:latin typeface="Arial Nova"/>
              </a:rPr>
              <a:t>(deklaracje z 2017, 2019).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14367D"/>
                </a:solidFill>
                <a:latin typeface="Arial Nova"/>
              </a:rPr>
              <a:t>Projekt ma </a:t>
            </a:r>
            <a:r>
              <a:rPr lang="pl-PL" sz="1600" b="1" dirty="0">
                <a:solidFill>
                  <a:srgbClr val="14367D"/>
                </a:solidFill>
                <a:latin typeface="Arial Nova"/>
              </a:rPr>
              <a:t>charakter komplementarny wobec UE </a:t>
            </a:r>
            <a:r>
              <a:rPr lang="pl-PL" sz="1600" dirty="0">
                <a:solidFill>
                  <a:srgbClr val="14367D"/>
                </a:solidFill>
                <a:latin typeface="Arial Nova"/>
              </a:rPr>
              <a:t>i ma wzmocnić jej zrównoważony rozwój</a:t>
            </a:r>
            <a:r>
              <a:rPr lang="pl-PL" sz="1600" dirty="0" smtClean="0">
                <a:solidFill>
                  <a:srgbClr val="14367D"/>
                </a:solidFill>
                <a:latin typeface="Arial Nova"/>
              </a:rPr>
              <a:t>.</a:t>
            </a:r>
            <a:endParaRPr lang="pl-PL" sz="1600" b="1" dirty="0">
              <a:solidFill>
                <a:srgbClr val="14367D"/>
              </a:solidFill>
              <a:latin typeface="Arial Nova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14367D"/>
                </a:solidFill>
                <a:latin typeface="Arial Nova"/>
              </a:rPr>
              <a:t>Inicjatywa Trójmorza nie jest organizacją międzynarodową. </a:t>
            </a:r>
            <a:r>
              <a:rPr lang="pl-PL" sz="1600" b="1" dirty="0">
                <a:latin typeface="Arial Nova" panose="020B0504020202020204" pitchFamily="34" charset="0"/>
              </a:rPr>
              <a:t/>
            </a:r>
            <a:br>
              <a:rPr lang="pl-PL" sz="1600" b="1" dirty="0">
                <a:latin typeface="Arial Nova" panose="020B0504020202020204" pitchFamily="34" charset="0"/>
              </a:rPr>
            </a:br>
            <a:r>
              <a:rPr lang="pl-PL" sz="1600" dirty="0">
                <a:solidFill>
                  <a:srgbClr val="14367D"/>
                </a:solidFill>
                <a:latin typeface="Arial Nova"/>
              </a:rPr>
              <a:t>Nie ma statutu, siedziby, sekretariatu ani stałych struktur instytucjonalnych. </a:t>
            </a:r>
            <a:endParaRPr lang="pl-PL" sz="1600" dirty="0">
              <a:solidFill>
                <a:srgbClr val="14367D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5166899D-571F-51DF-2338-691257480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7" y="497510"/>
            <a:ext cx="995657" cy="995657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="" xmlns:a16="http://schemas.microsoft.com/office/drawing/2014/main" id="{83301768-AB61-6802-126F-8E10FA009048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prawo 30">
            <a:extLst>
              <a:ext uri="{FF2B5EF4-FFF2-40B4-BE49-F238E27FC236}">
                <a16:creationId xmlns="" xmlns:a16="http://schemas.microsoft.com/office/drawing/2014/main" id="{1E62309D-D242-BEE0-E8BD-871C5FE8D19C}"/>
              </a:ext>
            </a:extLst>
          </p:cNvPr>
          <p:cNvSpPr/>
          <p:nvPr/>
        </p:nvSpPr>
        <p:spPr>
          <a:xfrm>
            <a:off x="2655824" y="654714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00A03E81-031B-CBA8-D2C5-A389C535F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9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wój: poziomy 7">
            <a:extLst>
              <a:ext uri="{FF2B5EF4-FFF2-40B4-BE49-F238E27FC236}">
                <a16:creationId xmlns="" xmlns:a16="http://schemas.microsoft.com/office/drawing/2014/main" id="{2795CD24-2E8C-A266-797D-C33405B20822}"/>
              </a:ext>
            </a:extLst>
          </p:cNvPr>
          <p:cNvSpPr/>
          <p:nvPr/>
        </p:nvSpPr>
        <p:spPr>
          <a:xfrm>
            <a:off x="3656694" y="1894212"/>
            <a:ext cx="7949876" cy="4125485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rgbClr val="143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2FCF1BF1-CAD8-4B92-9D87-62594D1977D9}"/>
              </a:ext>
            </a:extLst>
          </p:cNvPr>
          <p:cNvSpPr txBox="1">
            <a:spLocks/>
          </p:cNvSpPr>
          <p:nvPr/>
        </p:nvSpPr>
        <p:spPr>
          <a:xfrm>
            <a:off x="481263" y="2402113"/>
            <a:ext cx="2919225" cy="145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3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Definicja</a:t>
            </a:r>
            <a:endParaRPr lang="pl-PL" sz="3300"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1164592" y="3236880"/>
            <a:ext cx="4520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>
                <a:solidFill>
                  <a:schemeClr val="bg1"/>
                </a:solidFill>
                <a:latin typeface="Arial Nova" panose="020B0504020202020204" pitchFamily="34" charset="0"/>
              </a:rPr>
              <a:t>Geneza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zawartości 2">
            <a:extLst>
              <a:ext uri="{FF2B5EF4-FFF2-40B4-BE49-F238E27FC236}">
                <a16:creationId xmlns="" xmlns:a16="http://schemas.microsoft.com/office/drawing/2014/main" id="{231031A3-9070-27A7-FFB6-80E5972D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859" y="643141"/>
            <a:ext cx="7793945" cy="14564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kern="1200" dirty="0">
                <a:solidFill>
                  <a:srgbClr val="14367D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- dążenie do przyspieszenia rozwoju gospodarczego wschodniej części Unii Europejskiej, z naciskiem na rozwój infrastruktury łączącej północ z południem; wspólne interesy państw regionu; 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200" dirty="0">
              <a:solidFill>
                <a:srgbClr val="14367D"/>
              </a:solidFill>
              <a:latin typeface="Arial Nova" panose="020B05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9D9AAB-DA77-ABD6-037B-39A1153EA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8" y="231313"/>
            <a:ext cx="1315226" cy="131522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1560A9E-A872-9E86-918D-ED92BF450B08}"/>
              </a:ext>
            </a:extLst>
          </p:cNvPr>
          <p:cNvSpPr txBox="1"/>
          <p:nvPr/>
        </p:nvSpPr>
        <p:spPr>
          <a:xfrm>
            <a:off x="4648492" y="2864709"/>
            <a:ext cx="6172294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sz="2000" dirty="0">
                <a:solidFill>
                  <a:srgbClr val="14367D"/>
                </a:solidFill>
                <a:latin typeface="Arial Narrow" pitchFamily="34" charset="0"/>
                <a:cs typeface="Arial" pitchFamily="34" charset="0"/>
              </a:rPr>
              <a:t>„Podam Państwu praktyczny przykład luki infrastrukturalnej w regionie: wiecie, że rzeka Dunaj jest naturalną granicą między Bułgarią a Rumunią, naszym północnym sąsiadem. Na 700 km granicy łączą nas  już tylko 2 mosty: na Ruse-Giurgiu i na </a:t>
            </a:r>
            <a:r>
              <a:rPr lang="pl-PL" sz="2000" dirty="0" err="1">
                <a:solidFill>
                  <a:srgbClr val="14367D"/>
                </a:solidFill>
                <a:latin typeface="Arial Narrow" pitchFamily="34" charset="0"/>
                <a:cs typeface="Arial" pitchFamily="34" charset="0"/>
              </a:rPr>
              <a:t>Widyń-Calafat</a:t>
            </a:r>
            <a:r>
              <a:rPr lang="pl-PL" sz="2000" dirty="0">
                <a:solidFill>
                  <a:srgbClr val="14367D"/>
                </a:solidFill>
                <a:latin typeface="Arial Narrow" pitchFamily="34" charset="0"/>
                <a:cs typeface="Arial" pitchFamily="34" charset="0"/>
              </a:rPr>
              <a:t>.”</a:t>
            </a:r>
            <a:endParaRPr lang="pl-PL" sz="2000" dirty="0">
              <a:latin typeface="Arial Narrow" pitchFamily="34" charset="0"/>
              <a:ea typeface="Calibri"/>
              <a:cs typeface="Arial" pitchFamily="34" charset="0"/>
            </a:endParaRPr>
          </a:p>
          <a:p>
            <a:endParaRPr lang="pl-PL" sz="2000" dirty="0">
              <a:solidFill>
                <a:srgbClr val="14367D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pl-PL" sz="2000" dirty="0">
                <a:solidFill>
                  <a:srgbClr val="14367D"/>
                </a:solidFill>
                <a:latin typeface="Monotype Corsiva"/>
              </a:rPr>
              <a:t>Ambasador Bułgarii Emil </a:t>
            </a:r>
            <a:r>
              <a:rPr lang="pl-PL" sz="2000" dirty="0" err="1">
                <a:solidFill>
                  <a:srgbClr val="14367D"/>
                </a:solidFill>
                <a:latin typeface="Monotype Corsiva"/>
              </a:rPr>
              <a:t>Savov</a:t>
            </a:r>
            <a:r>
              <a:rPr lang="pl-PL" sz="2000" dirty="0">
                <a:solidFill>
                  <a:srgbClr val="14367D"/>
                </a:solidFill>
                <a:latin typeface="Monotype Corsiva"/>
              </a:rPr>
              <a:t> </a:t>
            </a:r>
            <a:r>
              <a:rPr lang="pl-PL" sz="2000" dirty="0" err="1">
                <a:solidFill>
                  <a:srgbClr val="14367D"/>
                </a:solidFill>
                <a:latin typeface="Monotype Corsiva"/>
              </a:rPr>
              <a:t>Yalnazov</a:t>
            </a:r>
            <a:r>
              <a:rPr lang="pl-PL" sz="2000" dirty="0">
                <a:solidFill>
                  <a:srgbClr val="14367D"/>
                </a:solidFill>
                <a:latin typeface="Monotype Corsiva"/>
              </a:rPr>
              <a:t>, 2019</a:t>
            </a:r>
            <a:endParaRPr lang="pl-PL" sz="2000" b="1" dirty="0">
              <a:solidFill>
                <a:srgbClr val="14367D"/>
              </a:solidFill>
              <a:latin typeface="Monotype Corsiva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580551D-AD2F-A782-519F-EFED8FCE2B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DB74FAB-A183-F811-F6A9-3720767F1F4A}"/>
              </a:ext>
            </a:extLst>
          </p:cNvPr>
          <p:cNvSpPr txBox="1"/>
          <p:nvPr/>
        </p:nvSpPr>
        <p:spPr>
          <a:xfrm>
            <a:off x="6265137" y="5075837"/>
            <a:ext cx="65020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https://wydawnictwo.isppan.waw.pl/wp-content/uploads/2020/07/inicjatywa_trojmorza_z_perspektywy_contents.pdf</a:t>
            </a:r>
          </a:p>
        </p:txBody>
      </p:sp>
    </p:spTree>
    <p:extLst>
      <p:ext uri="{BB962C8B-B14F-4D97-AF65-F5344CB8AC3E}">
        <p14:creationId xmlns="" xmlns:p14="http://schemas.microsoft.com/office/powerpoint/2010/main" val="1492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2FCF1BF1-CAD8-4B92-9D87-62594D1977D9}"/>
              </a:ext>
            </a:extLst>
          </p:cNvPr>
          <p:cNvSpPr txBox="1">
            <a:spLocks/>
          </p:cNvSpPr>
          <p:nvPr/>
        </p:nvSpPr>
        <p:spPr>
          <a:xfrm>
            <a:off x="481263" y="2402113"/>
            <a:ext cx="2919225" cy="145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3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Definicja</a:t>
            </a:r>
            <a:endParaRPr lang="pl-PL" sz="3300"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1164592" y="3236880"/>
            <a:ext cx="4520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>
                <a:solidFill>
                  <a:schemeClr val="bg1"/>
                </a:solidFill>
                <a:latin typeface="Arial Nova" panose="020B0504020202020204" pitchFamily="34" charset="0"/>
              </a:rPr>
              <a:t>Geneza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9D9AAB-DA77-ABD6-037B-39A1153EA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8" y="231313"/>
            <a:ext cx="1315226" cy="1315226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599AF2E8-0966-E89B-6E85-B64174DC5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2822618"/>
              </p:ext>
            </p:extLst>
          </p:nvPr>
        </p:nvGraphicFramePr>
        <p:xfrm>
          <a:off x="3592090" y="888926"/>
          <a:ext cx="7385161" cy="4759702"/>
        </p:xfrm>
        <a:graphic>
          <a:graphicData uri="http://schemas.openxmlformats.org/drawingml/2006/table">
            <a:tbl>
              <a:tblPr firstRow="1" bandRow="1"/>
              <a:tblGrid>
                <a:gridCol w="4530557">
                  <a:extLst>
                    <a:ext uri="{9D8B030D-6E8A-4147-A177-3AD203B41FA5}">
                      <a16:colId xmlns="" xmlns:a16="http://schemas.microsoft.com/office/drawing/2014/main" val="3690327452"/>
                    </a:ext>
                  </a:extLst>
                </a:gridCol>
                <a:gridCol w="1309130">
                  <a:extLst>
                    <a:ext uri="{9D8B030D-6E8A-4147-A177-3AD203B41FA5}">
                      <a16:colId xmlns="" xmlns:a16="http://schemas.microsoft.com/office/drawing/2014/main" val="2581431254"/>
                    </a:ext>
                  </a:extLst>
                </a:gridCol>
                <a:gridCol w="1545474">
                  <a:extLst>
                    <a:ext uri="{9D8B030D-6E8A-4147-A177-3AD203B41FA5}">
                      <a16:colId xmlns="" xmlns:a16="http://schemas.microsoft.com/office/drawing/2014/main" val="3473265953"/>
                    </a:ext>
                  </a:extLst>
                </a:gridCol>
              </a:tblGrid>
              <a:tr h="2089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900" kern="1200" dirty="0">
                          <a:solidFill>
                            <a:srgbClr val="00879E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Spotkanie prezydentów Polski Andrzeja Dudy i Chorwacji Kolindy Grabar  Kitarović: rozmowy o budowie „wspólnoty państw między Bałtykiem, Adriatykiem i Morzem Czarnym”.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69" marR="76969" marT="38485" marB="38485"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700" b="1" kern="1200">
                          <a:solidFill>
                            <a:srgbClr val="00879E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69" marR="76969" marT="38485" marB="38485"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900" kern="1200" dirty="0">
                          <a:solidFill>
                            <a:srgbClr val="00879E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IX 2015 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69" marR="76969" marT="38485" marB="38485"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114424"/>
                  </a:ext>
                </a:extLst>
              </a:tr>
              <a:tr h="2670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900" kern="1200" dirty="0">
                          <a:solidFill>
                            <a:srgbClr val="14367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Nieformalne spotkanie z inicjatywy Chorwacji przedstawicieli państw Trójmorza przy okazji 70 sesji Zgromadzenia Ogólnego ONZ; tam zapadła decyzja o zorganizowaniu oficjalnego szczytu w Dubrowniku.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69" marR="76969" marT="38485" marB="38485"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700" b="1" kern="1200">
                          <a:solidFill>
                            <a:srgbClr val="14367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Nowy Jork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69" marR="76969" marT="38485" marB="38485"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900" kern="1200" dirty="0">
                          <a:solidFill>
                            <a:srgbClr val="14367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IX 2015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69" marR="76969" marT="38485" marB="38485"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2422558"/>
                  </a:ext>
                </a:extLst>
              </a:tr>
            </a:tbl>
          </a:graphicData>
        </a:graphic>
      </p:graphicFrame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DFA3F7F-2209-CBB7-987C-1D8303B983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1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: w prawo 23">
            <a:extLst>
              <a:ext uri="{FF2B5EF4-FFF2-40B4-BE49-F238E27FC236}">
                <a16:creationId xmlns="" xmlns:a16="http://schemas.microsoft.com/office/drawing/2014/main" id="{B8C9D145-8919-76ED-5DFB-0B83EAE82428}"/>
              </a:ext>
            </a:extLst>
          </p:cNvPr>
          <p:cNvSpPr/>
          <p:nvPr/>
        </p:nvSpPr>
        <p:spPr>
          <a:xfrm>
            <a:off x="2655824" y="662591"/>
            <a:ext cx="614286" cy="311374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2FCF1BF1-CAD8-4B92-9D87-62594D1977D9}"/>
              </a:ext>
            </a:extLst>
          </p:cNvPr>
          <p:cNvSpPr txBox="1">
            <a:spLocks/>
          </p:cNvSpPr>
          <p:nvPr/>
        </p:nvSpPr>
        <p:spPr>
          <a:xfrm>
            <a:off x="481263" y="2402113"/>
            <a:ext cx="2919225" cy="145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3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Definicja</a:t>
            </a:r>
            <a:endParaRPr lang="pl-PL" sz="3300"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974939" y="3027534"/>
            <a:ext cx="45202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</a:rPr>
              <a:t>Rozwój </a:t>
            </a:r>
            <a:br>
              <a:rPr kumimoji="0" lang="pl-PL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</a:rPr>
            </a:br>
            <a:endParaRPr kumimoji="0" lang="pl-PL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4BB6DC5-3925-621E-1159-EED3937B9223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Tabela 2">
            <a:extLst>
              <a:ext uri="{FF2B5EF4-FFF2-40B4-BE49-F238E27FC236}">
                <a16:creationId xmlns="" xmlns:a16="http://schemas.microsoft.com/office/drawing/2014/main" id="{348FED9B-84F2-885C-D544-661112D09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7019600"/>
              </p:ext>
            </p:extLst>
          </p:nvPr>
        </p:nvGraphicFramePr>
        <p:xfrm>
          <a:off x="3489396" y="538719"/>
          <a:ext cx="8305981" cy="3616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1718">
                  <a:extLst>
                    <a:ext uri="{9D8B030D-6E8A-4147-A177-3AD203B41FA5}">
                      <a16:colId xmlns="" xmlns:a16="http://schemas.microsoft.com/office/drawing/2014/main" val="1061585143"/>
                    </a:ext>
                  </a:extLst>
                </a:gridCol>
                <a:gridCol w="3734655">
                  <a:extLst>
                    <a:ext uri="{9D8B030D-6E8A-4147-A177-3AD203B41FA5}">
                      <a16:colId xmlns="" xmlns:a16="http://schemas.microsoft.com/office/drawing/2014/main" val="3828345015"/>
                    </a:ext>
                  </a:extLst>
                </a:gridCol>
                <a:gridCol w="1539958">
                  <a:extLst>
                    <a:ext uri="{9D8B030D-6E8A-4147-A177-3AD203B41FA5}">
                      <a16:colId xmlns="" xmlns:a16="http://schemas.microsoft.com/office/drawing/2014/main" val="3602485836"/>
                    </a:ext>
                  </a:extLst>
                </a:gridCol>
                <a:gridCol w="2339650">
                  <a:extLst>
                    <a:ext uri="{9D8B030D-6E8A-4147-A177-3AD203B41FA5}">
                      <a16:colId xmlns="" xmlns:a16="http://schemas.microsoft.com/office/drawing/2014/main" val="4247428170"/>
                    </a:ext>
                  </a:extLst>
                </a:gridCol>
              </a:tblGrid>
              <a:tr h="504598">
                <a:tc>
                  <a:txBody>
                    <a:bodyPr/>
                    <a:lstStyle/>
                    <a:p>
                      <a:pPr marL="108000" lv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200" b="0" dirty="0">
                          <a:solidFill>
                            <a:srgbClr val="00879E"/>
                          </a:solidFill>
                          <a:latin typeface="Arial Nova" panose="020B05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Szczyt Inicjatywy Trójmorza </a:t>
                      </a:r>
                      <a:endParaRPr lang="pl-PL" sz="2200" b="0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Dubrownik</a:t>
                      </a:r>
                      <a:endParaRPr lang="pl-PL" sz="2000" b="1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24-25 VIII 2016</a:t>
                      </a:r>
                      <a:endParaRPr lang="pl-PL" sz="1600" dirty="0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1492734"/>
                  </a:ext>
                </a:extLst>
              </a:tr>
              <a:tr h="506988">
                <a:tc>
                  <a:txBody>
                    <a:bodyPr/>
                    <a:lstStyle/>
                    <a:p>
                      <a:pPr marL="108000" lv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200" b="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Szczyt Inicjatywy Trójmorza</a:t>
                      </a:r>
                      <a:endParaRPr lang="pl-PL" sz="2400" b="0">
                        <a:solidFill>
                          <a:srgbClr val="14367D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2000" b="1">
                        <a:solidFill>
                          <a:srgbClr val="14367D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VI 2017</a:t>
                      </a:r>
                      <a:endParaRPr lang="pl-PL" sz="1600" dirty="0">
                        <a:solidFill>
                          <a:srgbClr val="14367D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5210998"/>
                  </a:ext>
                </a:extLst>
              </a:tr>
              <a:tr h="520881">
                <a:tc>
                  <a:txBody>
                    <a:bodyPr/>
                    <a:lstStyle/>
                    <a:p>
                      <a:pPr marL="108000" lv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200" b="0" dirty="0">
                          <a:solidFill>
                            <a:srgbClr val="00879E"/>
                          </a:solidFill>
                          <a:latin typeface="Arial Nova" panose="020B0504020202020204" pitchFamily="34" charset="0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Szczyt Inicjatywy Trójmorza</a:t>
                      </a:r>
                      <a:endPara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879E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Bukareszt</a:t>
                      </a:r>
                      <a:endParaRPr lang="pl-PL" sz="2000" b="1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17-18 IX 2018</a:t>
                      </a:r>
                      <a:endParaRPr lang="pl-PL" sz="1600" dirty="0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754979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108000" lv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200" b="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Szczyt Inicjatywy Trójmorza</a:t>
                      </a:r>
                      <a:endPara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367D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Lublana</a:t>
                      </a:r>
                      <a:endParaRPr lang="pl-PL" sz="2000" b="1">
                        <a:solidFill>
                          <a:srgbClr val="14367D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VI 2019</a:t>
                      </a:r>
                      <a:endParaRPr lang="pl-PL" sz="1600" dirty="0">
                        <a:solidFill>
                          <a:srgbClr val="14367D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3296059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108000" lv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200" b="0" dirty="0">
                          <a:solidFill>
                            <a:srgbClr val="00879E"/>
                          </a:solidFill>
                          <a:latin typeface="Arial Nova" panose="020B05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Szczyt Inicjatywy Trójmorza</a:t>
                      </a:r>
                      <a:endPara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879E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Tallin</a:t>
                      </a:r>
                      <a:endParaRPr lang="pl-PL" sz="2000" b="1" dirty="0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19-20 X 2020</a:t>
                      </a:r>
                      <a:endParaRPr lang="pl-PL" sz="1600" dirty="0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077491"/>
                  </a:ext>
                </a:extLst>
              </a:tr>
              <a:tr h="539291">
                <a:tc>
                  <a:txBody>
                    <a:bodyPr/>
                    <a:lstStyle/>
                    <a:p>
                      <a:pPr marL="108000" lv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200" b="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</a:rPr>
                        <a:t>VI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Szczyt Inicjatywy Trójmorza</a:t>
                      </a:r>
                      <a:endPara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367D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Sofia</a:t>
                      </a:r>
                      <a:endParaRPr lang="pl-PL" sz="2000" b="1">
                        <a:solidFill>
                          <a:srgbClr val="14367D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367D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 VII 2021</a:t>
                      </a:r>
                      <a:endParaRPr lang="pl-PL" sz="1600" dirty="0">
                        <a:solidFill>
                          <a:srgbClr val="14367D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257746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108000" lv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200" b="0" dirty="0">
                          <a:solidFill>
                            <a:srgbClr val="00879E"/>
                          </a:solidFill>
                          <a:latin typeface="Arial Nova" panose="020B0504020202020204" pitchFamily="34" charset="0"/>
                        </a:rPr>
                        <a:t>VII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Szczyt Inicjatywy Trójmorza</a:t>
                      </a:r>
                      <a:endPara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879E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79E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Ryga </a:t>
                      </a:r>
                      <a:endParaRPr lang="pl-PL" sz="2000" b="1" dirty="0">
                        <a:solidFill>
                          <a:srgbClr val="00879E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dirty="0">
                          <a:solidFill>
                            <a:srgbClr val="00879E"/>
                          </a:solidFill>
                          <a:latin typeface="Arial Nova" panose="020B0504020202020204" pitchFamily="34" charset="0"/>
                        </a:rPr>
                        <a:t>20-21 VI 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3099602"/>
                  </a:ext>
                </a:extLst>
              </a:tr>
            </a:tbl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="" xmlns:a16="http://schemas.microsoft.com/office/drawing/2014/main" id="{FBCCACF4-9082-C3E1-B7A6-C9E67E3F16F1}"/>
              </a:ext>
            </a:extLst>
          </p:cNvPr>
          <p:cNvSpPr/>
          <p:nvPr/>
        </p:nvSpPr>
        <p:spPr>
          <a:xfrm>
            <a:off x="6858000" y="4614333"/>
            <a:ext cx="1402519" cy="436953"/>
          </a:xfrm>
          <a:prstGeom prst="roundRect">
            <a:avLst/>
          </a:prstGeom>
          <a:noFill/>
          <a:ln w="38100">
            <a:solidFill>
              <a:srgbClr val="0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1267B455-5755-9DAD-24E0-363C2F2568FB}"/>
              </a:ext>
            </a:extLst>
          </p:cNvPr>
          <p:cNvSpPr txBox="1"/>
          <p:nvPr/>
        </p:nvSpPr>
        <p:spPr>
          <a:xfrm>
            <a:off x="6900193" y="455832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00879E"/>
                </a:solidFill>
                <a:latin typeface="Arial Nova" panose="020B0504020202020204" pitchFamily="34" charset="0"/>
              </a:rPr>
              <a:t>www</a:t>
            </a:r>
          </a:p>
        </p:txBody>
      </p:sp>
      <p:sp>
        <p:nvSpPr>
          <p:cNvPr id="8" name="Strzałka: w lewo 7">
            <a:extLst>
              <a:ext uri="{FF2B5EF4-FFF2-40B4-BE49-F238E27FC236}">
                <a16:creationId xmlns="" xmlns:a16="http://schemas.microsoft.com/office/drawing/2014/main" id="{4E079265-B26A-AAE9-95B2-646DEB13484F}"/>
              </a:ext>
            </a:extLst>
          </p:cNvPr>
          <p:cNvSpPr/>
          <p:nvPr/>
        </p:nvSpPr>
        <p:spPr>
          <a:xfrm rot="878762">
            <a:off x="7924611" y="4735696"/>
            <a:ext cx="671815" cy="351571"/>
          </a:xfrm>
          <a:prstGeom prst="leftArrow">
            <a:avLst/>
          </a:prstGeom>
          <a:solidFill>
            <a:srgbClr val="00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="" xmlns:a16="http://schemas.microsoft.com/office/drawing/2014/main" id="{017F0C9B-DC08-0485-3620-3E20467A9613}"/>
              </a:ext>
            </a:extLst>
          </p:cNvPr>
          <p:cNvSpPr/>
          <p:nvPr/>
        </p:nvSpPr>
        <p:spPr>
          <a:xfrm>
            <a:off x="315415" y="523169"/>
            <a:ext cx="989760" cy="972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Grafika 17" descr="Kiełkujące nasionko z wypełnieniem pełnym">
            <a:extLst>
              <a:ext uri="{FF2B5EF4-FFF2-40B4-BE49-F238E27FC236}">
                <a16:creationId xmlns="" xmlns:a16="http://schemas.microsoft.com/office/drawing/2014/main" id="{B9206CEF-CD94-A355-DEB5-923917769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436" y="538719"/>
            <a:ext cx="739718" cy="739718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4E4A3F6B-EAFD-490D-A7CE-278EC2957D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7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Pytania z wypełnieniem pełnym">
            <a:extLst>
              <a:ext uri="{FF2B5EF4-FFF2-40B4-BE49-F238E27FC236}">
                <a16:creationId xmlns="" xmlns:a16="http://schemas.microsoft.com/office/drawing/2014/main" id="{E21F06F3-F3F5-4CEA-AF99-E188267A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875" y="5051286"/>
            <a:ext cx="1152000" cy="11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41A5CBC-A901-A078-C745-391A8E4D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8"/>
            <a:ext cx="2655825" cy="68662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4C7CB6C-0F0F-19D5-072A-9F610610FD95}"/>
              </a:ext>
            </a:extLst>
          </p:cNvPr>
          <p:cNvSpPr txBox="1"/>
          <p:nvPr/>
        </p:nvSpPr>
        <p:spPr>
          <a:xfrm rot="16200000">
            <a:off x="-534358" y="3693825"/>
            <a:ext cx="372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Kluczowe decyzje</a:t>
            </a:r>
            <a:endParaRPr lang="pl-PL" sz="3200">
              <a:latin typeface="Arial Nova" panose="020B0504020202020204" pitchFamily="34" charset="0"/>
              <a:ea typeface="Verdana" panose="020B0604030504040204" pitchFamily="34" charset="0"/>
              <a:cs typeface="Calibri Light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D7912FB8-E2D7-0BEA-CAC8-3F994769E56A}"/>
              </a:ext>
            </a:extLst>
          </p:cNvPr>
          <p:cNvCxnSpPr/>
          <p:nvPr/>
        </p:nvCxnSpPr>
        <p:spPr>
          <a:xfrm>
            <a:off x="1875687" y="517691"/>
            <a:ext cx="0" cy="5287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a 3">
            <a:extLst>
              <a:ext uri="{FF2B5EF4-FFF2-40B4-BE49-F238E27FC236}">
                <a16:creationId xmlns="" xmlns:a16="http://schemas.microsoft.com/office/drawing/2014/main" id="{68645B34-4F8C-0C06-8EE7-0845A1D3B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8192202"/>
              </p:ext>
            </p:extLst>
          </p:nvPr>
        </p:nvGraphicFramePr>
        <p:xfrm>
          <a:off x="3304405" y="431564"/>
          <a:ext cx="8714526" cy="521249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5850">
                  <a:extLst>
                    <a:ext uri="{9D8B030D-6E8A-4147-A177-3AD203B41FA5}">
                      <a16:colId xmlns="" xmlns:a16="http://schemas.microsoft.com/office/drawing/2014/main" val="2759846954"/>
                    </a:ext>
                  </a:extLst>
                </a:gridCol>
                <a:gridCol w="1160124">
                  <a:extLst>
                    <a:ext uri="{9D8B030D-6E8A-4147-A177-3AD203B41FA5}">
                      <a16:colId xmlns="" xmlns:a16="http://schemas.microsoft.com/office/drawing/2014/main" val="2683751354"/>
                    </a:ext>
                  </a:extLst>
                </a:gridCol>
                <a:gridCol w="5673482">
                  <a:extLst>
                    <a:ext uri="{9D8B030D-6E8A-4147-A177-3AD203B41FA5}">
                      <a16:colId xmlns="" xmlns:a16="http://schemas.microsoft.com/office/drawing/2014/main" val="3882198788"/>
                    </a:ext>
                  </a:extLst>
                </a:gridCol>
                <a:gridCol w="975070">
                  <a:extLst>
                    <a:ext uri="{9D8B030D-6E8A-4147-A177-3AD203B41FA5}">
                      <a16:colId xmlns="" xmlns:a16="http://schemas.microsoft.com/office/drawing/2014/main" val="472424005"/>
                    </a:ext>
                  </a:extLst>
                </a:gridCol>
              </a:tblGrid>
              <a:tr h="89609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Numer</a:t>
                      </a:r>
                      <a:b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Szczytu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Gospodarz szczytu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Kluczowe decyzje i efekty szczytu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64428"/>
                  </a:ext>
                </a:extLst>
              </a:tr>
              <a:tr h="2216082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solidFill>
                          <a:srgbClr val="1436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deklaracja z Dubrownika: celem Inicjatywy Trójmorza jest rozwój współpracy w </a:t>
                      </a:r>
                      <a:r>
                        <a:rPr lang="pl-PL" sz="1800" dirty="0" smtClean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obszarze </a:t>
                      </a:r>
                      <a:r>
                        <a:rPr lang="pl-PL" sz="18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infrastruktury transportowej, cyfrowej i energetycznej</a:t>
                      </a:r>
                    </a:p>
                    <a:p>
                      <a:pPr marL="171450" indent="-171450" algn="just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zdefiniowanie Inicjatywy Trójmorza jako </a:t>
                      </a:r>
                      <a:r>
                        <a:rPr lang="pl-PL" sz="1800" i="1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nieformalnej platformy prezydenckiej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24-25 VIII 2016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E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0677101"/>
                  </a:ext>
                </a:extLst>
              </a:tr>
              <a:tr h="210031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solidFill>
                          <a:srgbClr val="1436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l-PL" sz="1800" dirty="0">
                        <a:solidFill>
                          <a:srgbClr val="14367D"/>
                        </a:solidFill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prezydent USA jako gość specjalny szczytu deklaruje poparcie dla Inicjatywy Trójmorza</a:t>
                      </a:r>
                    </a:p>
                    <a:p>
                      <a:pPr marL="171450" indent="-171450" algn="just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14367D"/>
                          </a:solidFill>
                          <a:latin typeface="Arial Nova" panose="020B0504020202020204" pitchFamily="34" charset="0"/>
                          <a:cs typeface="Arial" panose="020B0604020202020204" pitchFamily="34" charset="0"/>
                        </a:rPr>
                        <a:t>w deklaracji państwa Inicjatywy Trójmorza podkreślają, że ich współpraca ma wzmacniać spójną i silną Unię Europejską</a:t>
                      </a:r>
                    </a:p>
                    <a:p>
                      <a:pPr marL="171450" indent="-171450" algn="just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pl-PL" sz="1800" dirty="0">
                        <a:solidFill>
                          <a:srgbClr val="14367D"/>
                        </a:solidFill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2-7 VI</a:t>
                      </a:r>
                      <a:b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>
                          <a:solidFill>
                            <a:srgbClr val="1436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15483120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65EB36C7-E3A1-F330-1571-5EAC1F93F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643" y="2122713"/>
            <a:ext cx="855402" cy="588834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="" xmlns:a16="http://schemas.microsoft.com/office/drawing/2014/main" id="{31E4A302-2510-BD98-0EB1-03C98ACE3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63643" y="4259208"/>
            <a:ext cx="843508" cy="5888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5" name="Obraz 54">
            <a:extLst>
              <a:ext uri="{FF2B5EF4-FFF2-40B4-BE49-F238E27FC236}">
                <a16:creationId xmlns="" xmlns:a16="http://schemas.microsoft.com/office/drawing/2014/main" id="{434AAE0E-5797-0A33-AB5A-B6A7C5F6C1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8" y="431564"/>
            <a:ext cx="1127139" cy="1153448"/>
          </a:xfrm>
          <a:prstGeom prst="rect">
            <a:avLst/>
          </a:prstGeom>
        </p:spPr>
      </p:pic>
      <p:sp>
        <p:nvSpPr>
          <p:cNvPr id="56" name="Strzałka: w prawo 55">
            <a:extLst>
              <a:ext uri="{FF2B5EF4-FFF2-40B4-BE49-F238E27FC236}">
                <a16:creationId xmlns="" xmlns:a16="http://schemas.microsoft.com/office/drawing/2014/main" id="{B5024428-527F-390C-4CA9-671ED9E40498}"/>
              </a:ext>
            </a:extLst>
          </p:cNvPr>
          <p:cNvSpPr/>
          <p:nvPr/>
        </p:nvSpPr>
        <p:spPr>
          <a:xfrm>
            <a:off x="2669274" y="662591"/>
            <a:ext cx="482754" cy="308959"/>
          </a:xfrm>
          <a:prstGeom prst="rightArrow">
            <a:avLst/>
          </a:prstGeom>
          <a:solidFill>
            <a:srgbClr val="14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>
            <a:extLst>
              <a:ext uri="{FF2B5EF4-FFF2-40B4-BE49-F238E27FC236}">
                <a16:creationId xmlns="" xmlns:a16="http://schemas.microsoft.com/office/drawing/2014/main" id="{64BAB535-E7D2-54CB-C45A-313854642244}"/>
              </a:ext>
            </a:extLst>
          </p:cNvPr>
          <p:cNvSpPr/>
          <p:nvPr/>
        </p:nvSpPr>
        <p:spPr>
          <a:xfrm>
            <a:off x="2173070" y="742078"/>
            <a:ext cx="48275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CBCDC2F0-765B-6DCB-8E54-196D75FDD9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4" y="6328028"/>
            <a:ext cx="2162908" cy="417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1409</Words>
  <Application>Microsoft Office PowerPoint</Application>
  <PresentationFormat>Niestandardowy</PresentationFormat>
  <Paragraphs>286</Paragraphs>
  <Slides>19</Slides>
  <Notes>18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Motyw pakietu Office</vt:lpstr>
      <vt:lpstr>Obraz - mapa bitowa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Lorek</dc:creator>
  <cp:lastModifiedBy>Woj</cp:lastModifiedBy>
  <cp:revision>161</cp:revision>
  <cp:lastPrinted>2022-05-04T15:17:17Z</cp:lastPrinted>
  <dcterms:created xsi:type="dcterms:W3CDTF">2022-04-25T15:19:30Z</dcterms:created>
  <dcterms:modified xsi:type="dcterms:W3CDTF">2022-06-27T16:17:13Z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2e05055-e449-4922-9b24-eaf69810da98_Enabled">
    <vt:lpwstr>true</vt:lpwstr>
  </property>
  <property fmtid="{D5CDD505-2E9C-101B-9397-08002B2CF9AE}" pid="3" name="MSIP_Label_e2e05055-e449-4922-9b24-eaf69810da98_SetDate">
    <vt:lpwstr>2022-05-18T13:06:42Z</vt:lpwstr>
  </property>
  <property fmtid="{D5CDD505-2E9C-101B-9397-08002B2CF9AE}" pid="4" name="MSIP_Label_e2e05055-e449-4922-9b24-eaf69810da98_Method">
    <vt:lpwstr>Privileged</vt:lpwstr>
  </property>
  <property fmtid="{D5CDD505-2E9C-101B-9397-08002B2CF9AE}" pid="5" name="MSIP_Label_e2e05055-e449-4922-9b24-eaf69810da98_Name">
    <vt:lpwstr>e2e05055-e449-4922-9b24-eaf69810da98</vt:lpwstr>
  </property>
  <property fmtid="{D5CDD505-2E9C-101B-9397-08002B2CF9AE}" pid="6" name="MSIP_Label_e2e05055-e449-4922-9b24-eaf69810da98_SiteId">
    <vt:lpwstr>29bb5b9c-200a-4906-89ef-c651c86ab301</vt:lpwstr>
  </property>
  <property fmtid="{D5CDD505-2E9C-101B-9397-08002B2CF9AE}" pid="7" name="MSIP_Label_e2e05055-e449-4922-9b24-eaf69810da98_ActionId">
    <vt:lpwstr>05f31867-4639-46bc-84fe-3eb388233118</vt:lpwstr>
  </property>
  <property fmtid="{D5CDD505-2E9C-101B-9397-08002B2CF9AE}" pid="8" name="MSIP_Label_e2e05055-e449-4922-9b24-eaf69810da98_ContentBits">
    <vt:lpwstr>0</vt:lpwstr>
  </property>
</Properties>
</file>