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2"/>
  </p:notesMasterIdLst>
  <p:sldIdLst>
    <p:sldId id="257" r:id="rId4"/>
    <p:sldId id="258" r:id="rId5"/>
    <p:sldId id="259" r:id="rId6"/>
    <p:sldId id="34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350" r:id="rId17"/>
    <p:sldId id="352" r:id="rId18"/>
    <p:sldId id="270" r:id="rId19"/>
    <p:sldId id="273" r:id="rId20"/>
    <p:sldId id="351" r:id="rId2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1D3"/>
    <a:srgbClr val="7CB4DC"/>
    <a:srgbClr val="91B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l" sz="1600" dirty="0">
                <a:latin typeface="Poppins" panose="00000500000000000000" pitchFamily="2" charset="-18"/>
                <a:cs typeface="Poppins" panose="00000500000000000000" pitchFamily="2" charset="-18"/>
              </a:rPr>
              <a:t>Powierzchnia (mln kw. km)</a:t>
            </a:r>
            <a:endParaRPr lang="en-US" sz="1600" dirty="0">
              <a:latin typeface="Poppins" panose="00000500000000000000" pitchFamily="2" charset="-18"/>
              <a:cs typeface="Poppins" panose="00000500000000000000" pitchFamily="2" charset="-18"/>
            </a:endParaRPr>
          </a:p>
        </c:rich>
      </c:tx>
      <c:layout>
        <c:manualLayout>
          <c:xMode val="edge"/>
          <c:yMode val="edge"/>
          <c:x val="0.15905262966676653"/>
          <c:y val="8.49438384114030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60403084487731"/>
          <c:y val="0.24107328880804732"/>
          <c:w val="0.40142040562768821"/>
          <c:h val="0.5246907325269019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Surface</c:v>
                </c:pt>
              </c:strCache>
            </c:strRef>
          </c:tx>
          <c:explosion val="8"/>
          <c:dPt>
            <c:idx val="0"/>
            <c:bubble3D val="0"/>
            <c:spPr>
              <a:gradFill>
                <a:gsLst>
                  <a:gs pos="0">
                    <a:schemeClr val="accent1">
                      <a:shade val="51000"/>
                    </a:schemeClr>
                  </a:gs>
                  <a:gs pos="80000">
                    <a:schemeClr val="accent1">
                      <a:shade val="93000"/>
                    </a:schemeClr>
                  </a:gs>
                  <a:gs pos="100000">
                    <a:schemeClr val="accent1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BE-468A-A2CE-9A0EDDA0A2FC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2">
                      <a:shade val="51000"/>
                    </a:schemeClr>
                  </a:gs>
                  <a:gs pos="80000">
                    <a:schemeClr val="accent2">
                      <a:shade val="93000"/>
                    </a:schemeClr>
                  </a:gs>
                  <a:gs pos="100000">
                    <a:schemeClr val="accent2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BE-468A-A2CE-9A0EDDA0A2FC}"/>
              </c:ext>
            </c:extLst>
          </c:dPt>
          <c:dLbls>
            <c:dLbl>
              <c:idx val="0"/>
              <c:layout>
                <c:manualLayout>
                  <c:x val="0.13647315401125915"/>
                  <c:y val="-0.10617963080197354"/>
                </c:manualLayout>
              </c:layout>
              <c:tx>
                <c:rich>
                  <a:bodyPr/>
                  <a:lstStyle/>
                  <a:p>
                    <a:fld id="{F778DD93-25A9-45F4-81E3-A82B7387CC74}" type="VALUE">
                      <a:rPr lang="en-US" b="1" dirty="0">
                        <a:solidFill>
                          <a:schemeClr val="tx1"/>
                        </a:solidFill>
                        <a:latin typeface="Poppins" panose="00000500000000000000" pitchFamily="2" charset="-18"/>
                        <a:cs typeface="Poppins" panose="00000500000000000000" pitchFamily="2" charset="-18"/>
                      </a:rPr>
                      <a:pPr/>
                      <a:t>[WARTOŚĆ]</a:t>
                    </a:fld>
                    <a:r>
                      <a:rPr lang="en-US" baseline="0" dirty="0">
                        <a:latin typeface="Poppins" panose="00000500000000000000" pitchFamily="2" charset="-18"/>
                        <a:cs typeface="Poppins" panose="00000500000000000000" pitchFamily="2" charset="-18"/>
                      </a:rPr>
                      <a:t>; </a:t>
                    </a:r>
                    <a:fld id="{E95294FA-BEC6-4AE3-AD64-6E04791B9DD7}" type="PERCENTAGE">
                      <a:rPr lang="en-US" baseline="0" dirty="0">
                        <a:latin typeface="Poppins" panose="00000500000000000000" pitchFamily="2" charset="-18"/>
                        <a:cs typeface="Poppins" panose="00000500000000000000" pitchFamily="2" charset="-18"/>
                      </a:rPr>
                      <a:pPr/>
                      <a:t>[PROCENTOWE]</a:t>
                    </a:fld>
                    <a:endParaRPr lang="en-US" baseline="0" dirty="0">
                      <a:latin typeface="Poppins" panose="00000500000000000000" pitchFamily="2" charset="-18"/>
                      <a:cs typeface="Poppins" panose="00000500000000000000" pitchFamily="2" charset="-18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52748946452322"/>
                      <c:h val="0.165258237629384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BE-468A-A2CE-9A0EDDA0A2F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BE-468A-A2CE-9A0EDDA0A2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Trójmorze</c:v>
                </c:pt>
                <c:pt idx="1">
                  <c:v>Pozostałe państwa UE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1.35</c:v>
                </c:pt>
                <c:pt idx="1">
                  <c:v>2.875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BE-468A-A2CE-9A0EDDA0A2F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Poppins" panose="00000500000000000000" pitchFamily="2" charset="-18"/>
              <a:ea typeface="+mn-ea"/>
              <a:cs typeface="Poppins" panose="00000500000000000000" pitchFamily="2" charset="-18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l" sz="1600" dirty="0">
                <a:latin typeface="Poppins" panose="00000500000000000000" pitchFamily="2" charset="-18"/>
                <a:cs typeface="Poppins" panose="00000500000000000000" pitchFamily="2" charset="-18"/>
              </a:rPr>
              <a:t>Ludność (mln)</a:t>
            </a:r>
          </a:p>
        </c:rich>
      </c:tx>
      <c:layout>
        <c:manualLayout>
          <c:xMode val="edge"/>
          <c:yMode val="edge"/>
          <c:x val="0.3133128925049975"/>
          <c:y val="2.6708718293474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Population (mn)</c:v>
                </c:pt>
              </c:strCache>
            </c:strRef>
          </c:tx>
          <c:explosion val="8"/>
          <c:dPt>
            <c:idx val="0"/>
            <c:bubble3D val="0"/>
            <c:spPr>
              <a:gradFill>
                <a:gsLst>
                  <a:gs pos="0">
                    <a:schemeClr val="accent1">
                      <a:shade val="51000"/>
                    </a:schemeClr>
                  </a:gs>
                  <a:gs pos="80000">
                    <a:schemeClr val="accent1">
                      <a:shade val="93000"/>
                    </a:schemeClr>
                  </a:gs>
                  <a:gs pos="100000">
                    <a:schemeClr val="accent1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98-4CB3-B5D8-67E3538BB2D1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2">
                      <a:shade val="51000"/>
                    </a:schemeClr>
                  </a:gs>
                  <a:gs pos="80000">
                    <a:schemeClr val="accent2">
                      <a:shade val="93000"/>
                    </a:schemeClr>
                  </a:gs>
                  <a:gs pos="100000">
                    <a:schemeClr val="accent2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98-4CB3-B5D8-67E3538BB2D1}"/>
              </c:ext>
            </c:extLst>
          </c:dPt>
          <c:dLbls>
            <c:dLbl>
              <c:idx val="0"/>
              <c:layout>
                <c:manualLayout>
                  <c:x val="9.2784602430470597E-2"/>
                  <c:y val="-0.10935415594417919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98-4CB3-B5D8-67E3538BB2D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98-4CB3-B5D8-67E3538BB2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Poppins" panose="00000500000000000000" pitchFamily="2" charset="-18"/>
                    <a:ea typeface="+mn-ea"/>
                    <a:cs typeface="Poppins" panose="00000500000000000000" pitchFamily="2" charset="-18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Trójmorze</c:v>
                </c:pt>
                <c:pt idx="1">
                  <c:v>Pozostałe państwa UE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119.6</c:v>
                </c:pt>
                <c:pt idx="1">
                  <c:v>328.7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98-4CB3-B5D8-67E3538BB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Poppins" panose="00000500000000000000" pitchFamily="2" charset="-18"/>
              <a:ea typeface="+mn-ea"/>
              <a:cs typeface="Poppins" panose="00000500000000000000" pitchFamily="2" charset="-18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l" sz="1600" dirty="0">
                <a:latin typeface="Poppins" panose="00000500000000000000" pitchFamily="2" charset="-18"/>
                <a:cs typeface="Poppins" panose="00000500000000000000" pitchFamily="2" charset="-18"/>
              </a:rPr>
              <a:t>PKB (bilionów euro)</a:t>
            </a:r>
            <a:endParaRPr lang="en-US" sz="1600" dirty="0">
              <a:latin typeface="Poppins" panose="00000500000000000000" pitchFamily="2" charset="-18"/>
              <a:cs typeface="Poppins" panose="00000500000000000000" pitchFamily="2" charset="-1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59614385304089"/>
          <c:y val="0.24506631806250462"/>
          <c:w val="0.37631410419599942"/>
          <c:h val="0.49187465366156435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GDP</c:v>
                </c:pt>
              </c:strCache>
            </c:strRef>
          </c:tx>
          <c:explosion val="8"/>
          <c:dPt>
            <c:idx val="0"/>
            <c:bubble3D val="0"/>
            <c:spPr>
              <a:gradFill>
                <a:gsLst>
                  <a:gs pos="0">
                    <a:schemeClr val="accent1">
                      <a:shade val="51000"/>
                    </a:schemeClr>
                  </a:gs>
                  <a:gs pos="80000">
                    <a:schemeClr val="accent1">
                      <a:shade val="93000"/>
                    </a:schemeClr>
                  </a:gs>
                  <a:gs pos="100000">
                    <a:schemeClr val="accent1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E8B-4C93-8E9A-E8773FF5E21D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2">
                      <a:shade val="51000"/>
                    </a:schemeClr>
                  </a:gs>
                  <a:gs pos="80000">
                    <a:schemeClr val="accent2">
                      <a:shade val="93000"/>
                    </a:schemeClr>
                  </a:gs>
                  <a:gs pos="100000">
                    <a:schemeClr val="accent2">
                      <a:shade val="94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E8B-4C93-8E9A-E8773FF5E21D}"/>
              </c:ext>
            </c:extLst>
          </c:dPt>
          <c:dLbls>
            <c:dLbl>
              <c:idx val="0"/>
              <c:layout>
                <c:manualLayout>
                  <c:x val="0.13204932120924479"/>
                  <c:y val="-8.284960292688295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8B-4C93-8E9A-E8773FF5E2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B-4C93-8E9A-E8773FF5E2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Poppins" panose="00000500000000000000" pitchFamily="2" charset="-18"/>
                    <a:ea typeface="+mn-ea"/>
                    <a:cs typeface="Poppins" panose="00000500000000000000" pitchFamily="2" charset="-18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Trójmorze</c:v>
                </c:pt>
                <c:pt idx="1">
                  <c:v>Pozostałe państwa UE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2.5019999999999998</c:v>
                </c:pt>
                <c:pt idx="1">
                  <c:v>13.404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8B-4C93-8E9A-E8773FF5E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Poppins" panose="00000500000000000000" pitchFamily="2" charset="-18"/>
              <a:ea typeface="+mn-ea"/>
              <a:cs typeface="Poppins" panose="00000500000000000000" pitchFamily="2" charset="-18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przesunąć slajd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Kliknij, aby edytować format notatek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&lt;główka&gt;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&lt;stopka&gt;</a:t>
            </a:r>
          </a:p>
        </p:txBody>
      </p:sp>
      <p:sp>
        <p:nvSpPr>
          <p:cNvPr id="126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E8704C4C-6E45-4E82-970A-0D86CC531F24}" type="slidenum"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sldNum" idx="10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61DDBB5-1C0C-4D41-A9FD-F984D1C37CE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PlaceHolder 3"/>
          <p:cNvSpPr>
            <a:spLocks noGrp="1"/>
          </p:cNvSpPr>
          <p:nvPr>
            <p:ph type="sldNum" idx="19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3E6CDC64-B426-4935-8F8D-36B696C72C2A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 type="sldNum" idx="20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3C19E0E-57B2-4C80-994D-A6D06D18FD1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PlaceHolder 3"/>
          <p:cNvSpPr>
            <a:spLocks noGrp="1"/>
          </p:cNvSpPr>
          <p:nvPr>
            <p:ph type="sldNum" idx="21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55CA1B4-8D9A-46F6-AB4C-BC2C21AB75AD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PlaceHolder 3"/>
          <p:cNvSpPr>
            <a:spLocks noGrp="1"/>
          </p:cNvSpPr>
          <p:nvPr>
            <p:ph type="sldNum" idx="21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55CA1B4-8D9A-46F6-AB4C-BC2C21AB75AD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63768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PlaceHolder 3"/>
          <p:cNvSpPr>
            <a:spLocks noGrp="1"/>
          </p:cNvSpPr>
          <p:nvPr>
            <p:ph type="sldNum" idx="21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55CA1B4-8D9A-46F6-AB4C-BC2C21AB75AD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2240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96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PlaceHolder 3"/>
          <p:cNvSpPr>
            <a:spLocks noGrp="1"/>
          </p:cNvSpPr>
          <p:nvPr>
            <p:ph type="sldNum" idx="23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95868CD-AB61-4E2E-9F66-92AAD6906991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16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PlaceHolder 3"/>
          <p:cNvSpPr>
            <a:spLocks noGrp="1"/>
          </p:cNvSpPr>
          <p:nvPr>
            <p:ph type="sldNum" idx="26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216A1458-479D-4A96-A9F4-A817A111093C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17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3"/>
          <p:cNvSpPr>
            <a:spLocks noGrp="1"/>
          </p:cNvSpPr>
          <p:nvPr>
            <p:ph type="sldNum" idx="10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A61DDBB5-1C0C-4D41-A9FD-F984D1C37CE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18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049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PlaceHolder 3"/>
          <p:cNvSpPr>
            <a:spLocks noGrp="1"/>
          </p:cNvSpPr>
          <p:nvPr>
            <p:ph type="sldNum" idx="11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F5BCD32-FB35-4F8C-BF27-E014479100FB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PlaceHolder 3"/>
          <p:cNvSpPr>
            <a:spLocks noGrp="1"/>
          </p:cNvSpPr>
          <p:nvPr>
            <p:ph type="sldNum" idx="12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FD72F7C-EE58-4337-8155-B5D0EB3D0946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PlaceHolder 3"/>
          <p:cNvSpPr>
            <a:spLocks noGrp="1"/>
          </p:cNvSpPr>
          <p:nvPr>
            <p:ph type="sldNum" idx="13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F5BF8AE-CABD-4200-96FD-F4680DB383E5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69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PlaceHolder 3"/>
          <p:cNvSpPr>
            <a:spLocks noGrp="1"/>
          </p:cNvSpPr>
          <p:nvPr>
            <p:ph type="sldNum" idx="14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5CD6D13-8479-4A11-9801-30EA3BDFA65D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PlaceHolder 3"/>
          <p:cNvSpPr>
            <a:spLocks noGrp="1"/>
          </p:cNvSpPr>
          <p:nvPr>
            <p:ph type="sldNum" idx="15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5A1270F-B505-4865-AACB-CE4320666630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7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 type="sldNum" idx="16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0688782-77DB-488E-ACA8-9D5D2AC34E0B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PlaceHolder 3"/>
          <p:cNvSpPr>
            <a:spLocks noGrp="1"/>
          </p:cNvSpPr>
          <p:nvPr>
            <p:ph type="sldNum" idx="17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C6D6D5C1-CD56-4CF0-AD25-28C52FDADBB5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49950" cy="3346450"/>
          </a:xfrm>
          <a:prstGeom prst="rect">
            <a:avLst/>
          </a:prstGeom>
          <a:ln w="0">
            <a:noFill/>
          </a:ln>
        </p:spPr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4560" cy="390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PlaceHolder 3"/>
          <p:cNvSpPr>
            <a:spLocks noGrp="1"/>
          </p:cNvSpPr>
          <p:nvPr>
            <p:ph type="sldNum" idx="18"/>
          </p:nvPr>
        </p:nvSpPr>
        <p:spPr>
          <a:xfrm>
            <a:off x="3850560" y="9428760"/>
            <a:ext cx="2941920" cy="494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5302202-2F97-47FD-818F-A086E3069E65}" type="slidenum">
              <a:rPr lang="pl-PL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342FC67-3116-4032-B78E-492C5264C5D1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C95FC89-D715-4B24-B6B1-2943DE66ABE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74938D9-3324-4882-9CE8-5884D22AB4F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D12DAA7-FFD3-487C-B75A-A266A72D526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488D09C-CCC1-4F4D-89B5-359355CA124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46C6CBD-51F7-4A3F-B9B7-2D2F9AD2D97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6FE3E9E-3D75-4575-B768-54E6EDAD13E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614A0BC-96E9-4EBD-AFBB-3B68A028DC3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F82E8EE-E13D-4BDF-9C4E-66D96E99C4B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E35459C-5AC4-4C16-9220-CBCB38E3EEA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0D7F70B-DE8E-48CB-9621-A7338BBCA11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3A5BC08-C7C5-4162-98D5-0357431A2638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EFD3FFE-87B2-486C-971F-4EB848B9C74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C3EEDC0-71E1-4826-8578-8E133D88C38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82B771C-7751-411E-8487-3EAFF12F4FC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5DBAE5F-0126-4D94-B3DC-E65A927A1E5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E631DCC-6790-4256-B905-21871803D5C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8B0EB5A-86F0-4347-AE0D-571DEF91F88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668A7B3-D6B9-46C4-B1E6-0E965F1B532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3239606-DDE8-48A8-BAFC-DCF7078721E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CB6147C-0F88-4B93-9879-774470AF06B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01E30BA-4257-4D59-AC28-75A67A45BC5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18C8BFDA-2292-48E9-9641-C7C473263CF9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CB29878-6E31-45BE-8592-C200DA7633B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l-PL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l-PL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/>
          <p:nvPr/>
        </p:nvPicPr>
        <p:blipFill>
          <a:blip r:embed="rId15"/>
          <a:stretch/>
        </p:blipFill>
        <p:spPr>
          <a:xfrm>
            <a:off x="27360" y="18000"/>
            <a:ext cx="12191400" cy="68576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1200" cy="361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&lt;stopka&gt;</a:t>
            </a:r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39600" cy="361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0CEF125-6BBB-4E8B-96D1-ED6A1B002022}" type="slidenum">
              <a:rPr lang="pl-PL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‹#›</a:t>
            </a:fld>
            <a:endParaRPr lang="pl-PL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39600" cy="361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ftr" idx="4"/>
          </p:nvPr>
        </p:nvSpPr>
        <p:spPr>
          <a:xfrm>
            <a:off x="4169520" y="6247440"/>
            <a:ext cx="3861720" cy="469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&lt;stopka&gt;</a:t>
            </a:r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Num" idx="5"/>
          </p:nvPr>
        </p:nvSpPr>
        <p:spPr>
          <a:xfrm>
            <a:off x="8741520" y="6247440"/>
            <a:ext cx="2837520" cy="469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3E0E849-2F72-4899-AD7B-6D30C5037B7D}" type="slidenum">
              <a:rPr lang="pl-PL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‹#›</a:t>
            </a:fld>
            <a:endParaRPr lang="pl-PL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dt" idx="6"/>
          </p:nvPr>
        </p:nvSpPr>
        <p:spPr>
          <a:xfrm>
            <a:off x="609480" y="6247440"/>
            <a:ext cx="2837520" cy="469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pl-PL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l-PL" sz="1400" b="0" strike="noStrike" spc="-1">
                <a:solidFill>
                  <a:srgbClr val="000000"/>
                </a:solidFill>
                <a:latin typeface="Times New Roman"/>
              </a:rPr>
              <a:t>&lt;data/godzina&gt;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pl-PL" sz="4400" b="0" strike="noStrike" spc="-1">
                <a:solidFill>
                  <a:srgbClr val="000000"/>
                </a:solidFill>
                <a:latin typeface="Arial"/>
              </a:rPr>
              <a:t>Kliknij, aby edytować format tekstu tytułu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ole tekstowe 9"/>
          <p:cNvSpPr/>
          <p:nvPr/>
        </p:nvSpPr>
        <p:spPr>
          <a:xfrm>
            <a:off x="659160" y="2088000"/>
            <a:ext cx="2049840" cy="307631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Austria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Bułgaria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Chorwacja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Czechy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Estonia</a:t>
            </a:r>
          </a:p>
          <a:p>
            <a:pPr marL="216000" indent="-216000"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spc="-1" dirty="0">
                <a:solidFill>
                  <a:srgbClr val="000000"/>
                </a:solidFill>
                <a:latin typeface="Poppins"/>
              </a:rPr>
              <a:t>Grecja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Litwa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ole tekstowe 21"/>
          <p:cNvSpPr/>
          <p:nvPr/>
        </p:nvSpPr>
        <p:spPr>
          <a:xfrm>
            <a:off x="1656000" y="446760"/>
            <a:ext cx="1086948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obejmuje </a:t>
            </a:r>
            <a:br>
              <a:rPr sz="3200" dirty="0"/>
            </a:br>
            <a:r>
              <a:rPr lang="pl-PL" sz="3200" b="1" u="sng" strike="noStrike" spc="-1" dirty="0">
                <a:latin typeface="Poppins"/>
                <a:ea typeface="DejaVu Sans"/>
              </a:rPr>
              <a:t>13 państw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Unii Europejskiej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ole tekstowe 24"/>
          <p:cNvSpPr/>
          <p:nvPr/>
        </p:nvSpPr>
        <p:spPr>
          <a:xfrm>
            <a:off x="648000" y="5688000"/>
            <a:ext cx="539712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393939"/>
                </a:solidFill>
                <a:latin typeface="Poppins"/>
                <a:ea typeface="DejaVu Sans"/>
              </a:rPr>
              <a:t>Wszystkie te państwa, z wyjątkiem Austrii, należą również do NATO.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ole tekstowe 49"/>
          <p:cNvSpPr/>
          <p:nvPr/>
        </p:nvSpPr>
        <p:spPr>
          <a:xfrm rot="18900000">
            <a:off x="7473600" y="1469160"/>
            <a:ext cx="120708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Bałtyckie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ole tekstowe 50"/>
          <p:cNvSpPr/>
          <p:nvPr/>
        </p:nvSpPr>
        <p:spPr>
          <a:xfrm rot="17945400">
            <a:off x="10241640" y="4133160"/>
            <a:ext cx="120708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Czarne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ole tekstowe 51"/>
          <p:cNvSpPr/>
          <p:nvPr/>
        </p:nvSpPr>
        <p:spPr>
          <a:xfrm rot="2212800">
            <a:off x="7486560" y="4932360"/>
            <a:ext cx="15051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Adriatyckie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ole tekstowe 10"/>
          <p:cNvSpPr/>
          <p:nvPr/>
        </p:nvSpPr>
        <p:spPr>
          <a:xfrm>
            <a:off x="2699280" y="2088720"/>
            <a:ext cx="2049840" cy="26351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Łotwa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Polska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Rumunia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Słowacja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Słowenia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Węgry</a:t>
            </a:r>
          </a:p>
        </p:txBody>
      </p:sp>
      <p:sp>
        <p:nvSpPr>
          <p:cNvPr id="134" name="Prostokąt 135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rostokąt 205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rostokąt 206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6" name="Prostokąt 207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7" name="pole tekstowe 71"/>
          <p:cNvSpPr/>
          <p:nvPr/>
        </p:nvSpPr>
        <p:spPr>
          <a:xfrm>
            <a:off x="1610520" y="73715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rostokąt 209"/>
          <p:cNvSpPr/>
          <p:nvPr/>
        </p:nvSpPr>
        <p:spPr>
          <a:xfrm>
            <a:off x="720000" y="2880000"/>
            <a:ext cx="10077840" cy="3057840"/>
          </a:xfrm>
          <a:prstGeom prst="rect">
            <a:avLst/>
          </a:prstGeom>
          <a:solidFill>
            <a:srgbClr val="3F93BE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9" name="pole tekstowe 72"/>
          <p:cNvSpPr/>
          <p:nvPr/>
        </p:nvSpPr>
        <p:spPr>
          <a:xfrm>
            <a:off x="3528000" y="3053880"/>
            <a:ext cx="5613840" cy="2366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349"/>
              </a:spcBef>
              <a:spcAft>
                <a:spcPts val="349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trzy fundamentalne filary i cele Inicjatywy Trójmorza to: wzmocnienie rozwoju gospodarczego, zwiększenie spójności UE oraz wzbogacenie więzi transatlantyckich;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349"/>
              </a:spcBef>
              <a:spcAft>
                <a:spcPts val="349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powstanie kategorii państw partnerskich: USA i Niemcy oraz instytucji partnerskich: Komisja Europejska UE, EBI, EBOiR, Grupa Banku Światowego;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349"/>
              </a:spcBef>
              <a:spcAft>
                <a:spcPts val="349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prezentacja tzw. Listy Projektów Priorytetowych;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349"/>
              </a:spcBef>
              <a:spcAft>
                <a:spcPts val="349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pierwsza edycja Forum Biznesu, 3SI Business Forum;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349"/>
              </a:spcBef>
              <a:spcAft>
                <a:spcPts val="349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podpisanie listu intencyjnego w sprawie powstania Funduszu Inwestycyjnego Inicjatywy Trójmorza;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ole tekstowe 73"/>
          <p:cNvSpPr/>
          <p:nvPr/>
        </p:nvSpPr>
        <p:spPr>
          <a:xfrm>
            <a:off x="9216000" y="34585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17-18 IX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2018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ole tekstowe 74"/>
          <p:cNvSpPr/>
          <p:nvPr/>
        </p:nvSpPr>
        <p:spPr>
          <a:xfrm>
            <a:off x="1142640" y="3401280"/>
            <a:ext cx="35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III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rostokąt 213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3" name="pole tekstowe 78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ole tekstowe 79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ole tekstowe 80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ole tekstowe 81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7" name="Obraz 1"/>
          <p:cNvPicPr/>
          <p:nvPr/>
        </p:nvPicPr>
        <p:blipFill>
          <a:blip r:embed="rId3"/>
          <a:stretch/>
        </p:blipFill>
        <p:spPr>
          <a:xfrm>
            <a:off x="2062080" y="3336480"/>
            <a:ext cx="851760" cy="58536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rostokąt 219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rostokąt 220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0" name="Prostokąt 221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1" name="pole tekstowe 82"/>
          <p:cNvSpPr/>
          <p:nvPr/>
        </p:nvSpPr>
        <p:spPr>
          <a:xfrm>
            <a:off x="1653840" y="77975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rostokąt 223"/>
          <p:cNvSpPr/>
          <p:nvPr/>
        </p:nvSpPr>
        <p:spPr>
          <a:xfrm>
            <a:off x="720000" y="2880000"/>
            <a:ext cx="10077840" cy="1581840"/>
          </a:xfrm>
          <a:prstGeom prst="rect">
            <a:avLst/>
          </a:prstGeom>
          <a:solidFill>
            <a:srgbClr val="3F93BE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3" name="pole tekstowe 84"/>
          <p:cNvSpPr/>
          <p:nvPr/>
        </p:nvSpPr>
        <p:spPr>
          <a:xfrm>
            <a:off x="9288000" y="34585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5-6 VI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2019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ole tekstowe 86"/>
          <p:cNvSpPr/>
          <p:nvPr/>
        </p:nvSpPr>
        <p:spPr>
          <a:xfrm>
            <a:off x="1116000" y="339624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IV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ole tekstowe 87"/>
          <p:cNvSpPr/>
          <p:nvPr/>
        </p:nvSpPr>
        <p:spPr>
          <a:xfrm>
            <a:off x="3456000" y="3060000"/>
            <a:ext cx="5613840" cy="1227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podkreślenie, że Inicjatywa Trójmorza pozostaje w pełni zgodna </a:t>
            </a:r>
            <a:br>
              <a:rPr sz="1200" dirty="0"/>
            </a:b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z wysiłkami UE na rzecz wzmocnienia spójności i przezwyciężenia dysproporcji regionalnych w UE;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uznanie obecności gospodarczej USA w regionie Trójmorza za krok ku wzmocnieniu więzi transatlantyckich;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ole tekstowe 88"/>
          <p:cNvSpPr/>
          <p:nvPr/>
        </p:nvSpPr>
        <p:spPr>
          <a:xfrm>
            <a:off x="9216000" y="49921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19-20 X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2020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rostokąt 228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8" name="pole tekstowe 89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ole tekstowe 90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ole tekstowe 91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ole tekstowe 92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2" name="Obraz 8"/>
          <p:cNvPicPr/>
          <p:nvPr/>
        </p:nvPicPr>
        <p:blipFill>
          <a:blip r:embed="rId3"/>
          <a:srcRect r="14756"/>
          <a:stretch/>
        </p:blipFill>
        <p:spPr>
          <a:xfrm>
            <a:off x="2088000" y="3312000"/>
            <a:ext cx="863640" cy="58536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  <p:pic>
        <p:nvPicPr>
          <p:cNvPr id="233" name="Obraz 5"/>
          <p:cNvPicPr/>
          <p:nvPr/>
        </p:nvPicPr>
        <p:blipFill>
          <a:blip r:embed="rId4"/>
          <a:stretch/>
        </p:blipFill>
        <p:spPr>
          <a:xfrm>
            <a:off x="2088000" y="4867920"/>
            <a:ext cx="863640" cy="58536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  <p:sp>
        <p:nvSpPr>
          <p:cNvPr id="234" name="pole tekstowe 75"/>
          <p:cNvSpPr/>
          <p:nvPr/>
        </p:nvSpPr>
        <p:spPr>
          <a:xfrm>
            <a:off x="1116000" y="494424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V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ole tekstowe 76"/>
          <p:cNvSpPr/>
          <p:nvPr/>
        </p:nvSpPr>
        <p:spPr>
          <a:xfrm>
            <a:off x="3456000" y="4606200"/>
            <a:ext cx="561384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szczyt w formule hybrydowej;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rozszerzenie współpracy poza format prezydencki – sesja ministerialna;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rostokąt 237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rostokąt 238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8" name="Prostokąt 239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9" name="pole tekstowe 77"/>
          <p:cNvSpPr/>
          <p:nvPr/>
        </p:nvSpPr>
        <p:spPr>
          <a:xfrm>
            <a:off x="1653840" y="757440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rostokąt 241"/>
          <p:cNvSpPr/>
          <p:nvPr/>
        </p:nvSpPr>
        <p:spPr>
          <a:xfrm>
            <a:off x="720000" y="2880000"/>
            <a:ext cx="10077840" cy="3057840"/>
          </a:xfrm>
          <a:prstGeom prst="rect">
            <a:avLst/>
          </a:prstGeom>
          <a:solidFill>
            <a:srgbClr val="3F93BE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1" name="Prostokąt 242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2" name="pole tekstowe 95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ole tekstowe 96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ole tekstowe 97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ole tekstowe 98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6" name="Obraz 6"/>
          <p:cNvPicPr/>
          <p:nvPr/>
        </p:nvPicPr>
        <p:blipFill>
          <a:blip r:embed="rId3"/>
          <a:stretch/>
        </p:blipFill>
        <p:spPr>
          <a:xfrm>
            <a:off x="2086560" y="3384360"/>
            <a:ext cx="863640" cy="50364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  <p:sp>
        <p:nvSpPr>
          <p:cNvPr id="247" name="pole tekstowe 83"/>
          <p:cNvSpPr/>
          <p:nvPr/>
        </p:nvSpPr>
        <p:spPr>
          <a:xfrm>
            <a:off x="3456000" y="3132000"/>
            <a:ext cx="5613840" cy="14223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podkreślenie, że Inicjatywa Trójmorza jest platformą współpracy </a:t>
            </a:r>
            <a:br>
              <a:rPr lang="pl-PL" sz="1200" dirty="0"/>
            </a:b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w obszarach transportu, energii i cyfryzacji, wzmacniającą spójność UE;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podkreślenie znacznego potencjału Funduszu Inwestycyjnego Inicjatywy Trójmorza jako ważnego mechanizmu współfinansowania dla zlikwidowania luki infrastrukturalnej w regionie;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ole tekstowe 85"/>
          <p:cNvSpPr/>
          <p:nvPr/>
        </p:nvSpPr>
        <p:spPr>
          <a:xfrm>
            <a:off x="1116000" y="343224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VI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ole tekstowe 93"/>
          <p:cNvSpPr/>
          <p:nvPr/>
        </p:nvSpPr>
        <p:spPr>
          <a:xfrm>
            <a:off x="9288000" y="34585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8-9 VII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2021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rostokąt 251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rostokąt 252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2" name="Prostokąt 253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3" name="pole tekstowe 101"/>
          <p:cNvSpPr/>
          <p:nvPr/>
        </p:nvSpPr>
        <p:spPr>
          <a:xfrm>
            <a:off x="1653840" y="7504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ole tekstowe 105"/>
          <p:cNvSpPr/>
          <p:nvPr/>
        </p:nvSpPr>
        <p:spPr>
          <a:xfrm>
            <a:off x="9216000" y="33361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20-21 VI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2022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rostokąt 256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6" name="pole tekstowe 106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ole tekstowe 107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ole tekstowe 108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ole tekstowe 109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ole tekstowe 110"/>
          <p:cNvSpPr/>
          <p:nvPr/>
        </p:nvSpPr>
        <p:spPr>
          <a:xfrm>
            <a:off x="1116000" y="345600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VII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ole tekstowe 111"/>
          <p:cNvSpPr/>
          <p:nvPr/>
        </p:nvSpPr>
        <p:spPr>
          <a:xfrm>
            <a:off x="3456000" y="3024000"/>
            <a:ext cx="5613840" cy="15700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deklaracja amerykańskiej agencji – International Development Finance Corporation o zaangażowaniu w Fundusz Inwestycyjny Inicjatywy Trójmorza 300 mln dolarów;</a:t>
            </a:r>
          </a:p>
          <a:p>
            <a:pPr marL="216000" indent="-2160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zorganizowanie Forum Obywatelskiego, </a:t>
            </a:r>
            <a:r>
              <a:rPr lang="pl-PL" sz="1200" b="0" i="1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3SI </a:t>
            </a:r>
            <a:r>
              <a:rPr lang="pl-PL" sz="1200" b="0" i="1" strike="noStrike" spc="-1" dirty="0" err="1">
                <a:solidFill>
                  <a:srgbClr val="FFFFFF"/>
                </a:solidFill>
                <a:latin typeface="Poppins"/>
                <a:ea typeface="Microsoft YaHei"/>
              </a:rPr>
              <a:t>Civil</a:t>
            </a:r>
            <a:r>
              <a:rPr lang="pl-PL" sz="1200" b="0" i="1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</a:t>
            </a:r>
            <a:r>
              <a:rPr lang="pl-PL" sz="1200" b="0" i="1" strike="noStrike" spc="-1" dirty="0" err="1">
                <a:solidFill>
                  <a:srgbClr val="FFFFFF"/>
                </a:solidFill>
                <a:latin typeface="Poppins"/>
                <a:ea typeface="Microsoft YaHei"/>
              </a:rPr>
              <a:t>Society</a:t>
            </a:r>
            <a:r>
              <a:rPr lang="pl-PL" sz="1200" b="0" i="1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Forum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</a:t>
            </a:r>
            <a:br>
              <a:rPr lang="pl-PL" sz="1200" dirty="0"/>
            </a:b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(20-21 V);</a:t>
            </a:r>
          </a:p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62" name="Obraz 11"/>
          <p:cNvPicPr/>
          <p:nvPr/>
        </p:nvPicPr>
        <p:blipFill>
          <a:blip r:embed="rId3"/>
          <a:stretch/>
        </p:blipFill>
        <p:spPr>
          <a:xfrm>
            <a:off x="2073240" y="3384000"/>
            <a:ext cx="876600" cy="50364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rostokąt 251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rostokąt 252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2" name="Prostokąt 253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3" name="pole tekstowe 101"/>
          <p:cNvSpPr/>
          <p:nvPr/>
        </p:nvSpPr>
        <p:spPr>
          <a:xfrm>
            <a:off x="1653840" y="730032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ole tekstowe 105"/>
          <p:cNvSpPr/>
          <p:nvPr/>
        </p:nvSpPr>
        <p:spPr>
          <a:xfrm>
            <a:off x="9216000" y="33361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spc="-1" dirty="0">
                <a:solidFill>
                  <a:srgbClr val="FFFFFF"/>
                </a:solidFill>
                <a:latin typeface="Poppins"/>
                <a:ea typeface="Segoe UI"/>
              </a:rPr>
              <a:t>7-8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 </a:t>
            </a:r>
            <a:r>
              <a:rPr lang="pl-PL" sz="1200" spc="-1" dirty="0">
                <a:solidFill>
                  <a:srgbClr val="FFFFFF"/>
                </a:solidFill>
                <a:latin typeface="Poppins"/>
                <a:ea typeface="Segoe UI"/>
              </a:rPr>
              <a:t>IX</a:t>
            </a:r>
            <a:br>
              <a:rPr sz="1200" dirty="0"/>
            </a:b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2023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rostokąt 256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6" name="pole tekstowe 106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ole tekstowe 107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ole tekstowe 108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ole tekstowe 109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ole tekstowe 110"/>
          <p:cNvSpPr/>
          <p:nvPr/>
        </p:nvSpPr>
        <p:spPr>
          <a:xfrm>
            <a:off x="1116000" y="345600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VIII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ole tekstowe 111"/>
          <p:cNvSpPr/>
          <p:nvPr/>
        </p:nvSpPr>
        <p:spPr>
          <a:xfrm>
            <a:off x="3456000" y="3024000"/>
            <a:ext cx="5613840" cy="271826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Grecja została nowym państwem uczestniczącym w Inicjatywie Trójmorza;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Mołdawia została nowym uczestniczącym państwem stowarzyszonym 3SI wraz z Ukrainą;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spc="-1" dirty="0">
                <a:solidFill>
                  <a:srgbClr val="FFFFFF"/>
                </a:solidFill>
                <a:latin typeface="Poppins"/>
                <a:ea typeface="Microsoft YaHei"/>
              </a:rPr>
              <a:t>Z 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inicjatywy Polski, Bułgarii, Litwy i Rumunii podjęto decyzję o powołaniu Stowarzyszenia Rozwoju Biznesu Trójmorza (Three </a:t>
            </a:r>
            <a:r>
              <a:rPr lang="pl-PL" sz="1200" b="0" strike="noStrike" spc="-1" dirty="0" err="1">
                <a:solidFill>
                  <a:srgbClr val="FFFFFF"/>
                </a:solidFill>
                <a:latin typeface="Poppins"/>
                <a:ea typeface="Microsoft YaHei"/>
              </a:rPr>
              <a:t>Seas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Business Development </a:t>
            </a:r>
            <a:r>
              <a:rPr lang="pl-PL" sz="1200" b="0" strike="noStrike" spc="-1" dirty="0" err="1">
                <a:solidFill>
                  <a:srgbClr val="FFFFFF"/>
                </a:solidFill>
                <a:latin typeface="Poppins"/>
                <a:ea typeface="Microsoft YaHei"/>
              </a:rPr>
              <a:t>Association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, TSBDA) z siedzibą w Brukseli;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Zorganizowanie po raz pierwszy panelu naukowego podczas Forum Biznesowego 3SI przez Centrum Badawcze Inicjatywy Trójmorza przy Instytucie Studiów Politycznych Polskiej Akademii Nauk i New </a:t>
            </a:r>
            <a:r>
              <a:rPr lang="pl-PL" sz="1200" b="0" strike="noStrike" spc="-1" dirty="0" err="1">
                <a:solidFill>
                  <a:srgbClr val="FFFFFF"/>
                </a:solidFill>
                <a:latin typeface="Poppins"/>
                <a:ea typeface="Microsoft YaHei"/>
              </a:rPr>
              <a:t>Strategy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Center;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8E04CD5D-E79F-C31E-F5D6-7C7E0C48FD1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2141280" y="3354840"/>
            <a:ext cx="851760" cy="58536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</p:spTree>
    <p:extLst>
      <p:ext uri="{BB962C8B-B14F-4D97-AF65-F5344CB8AC3E}">
        <p14:creationId xmlns:p14="http://schemas.microsoft.com/office/powerpoint/2010/main" val="3724540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rostokąt 251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rostokąt 252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2" name="Prostokąt 253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3" name="pole tekstowe 101"/>
          <p:cNvSpPr/>
          <p:nvPr/>
        </p:nvSpPr>
        <p:spPr>
          <a:xfrm>
            <a:off x="1653840" y="7504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ole tekstowe 105"/>
          <p:cNvSpPr/>
          <p:nvPr/>
        </p:nvSpPr>
        <p:spPr>
          <a:xfrm>
            <a:off x="9216000" y="3336120"/>
            <a:ext cx="1293840" cy="2804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spc="-1" dirty="0">
                <a:solidFill>
                  <a:srgbClr val="FFFFFF"/>
                </a:solidFill>
                <a:latin typeface="Poppins"/>
              </a:rPr>
              <a:t>11 IV 2024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rostokąt 256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6" name="pole tekstowe 106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ole tekstowe 107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ole tekstowe 108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ole tekstowe 109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ole tekstowe 110"/>
          <p:cNvSpPr/>
          <p:nvPr/>
        </p:nvSpPr>
        <p:spPr>
          <a:xfrm>
            <a:off x="1116000" y="3456000"/>
            <a:ext cx="53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pc="-1" dirty="0">
                <a:solidFill>
                  <a:srgbClr val="FFFFFF"/>
                </a:solidFill>
                <a:latin typeface="Poppins"/>
                <a:ea typeface="Calibri"/>
              </a:rPr>
              <a:t>IX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ole tekstowe 111"/>
          <p:cNvSpPr/>
          <p:nvPr/>
        </p:nvSpPr>
        <p:spPr>
          <a:xfrm>
            <a:off x="3441480" y="2894760"/>
            <a:ext cx="5613840" cy="30697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Japonia została </a:t>
            </a:r>
            <a:r>
              <a:rPr lang="pl-PL" sz="1200" spc="-1" dirty="0">
                <a:solidFill>
                  <a:srgbClr val="FFFFFF"/>
                </a:solidFill>
                <a:latin typeface="Poppins"/>
                <a:ea typeface="Microsoft YaHei"/>
              </a:rPr>
              <a:t>czwartym</a:t>
            </a: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 partnerem strategicznym Inicjatywy Trójmorza;</a:t>
            </a:r>
          </a:p>
          <a:p>
            <a:pPr marL="216000" indent="-2160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Microsoft YaHei"/>
              </a:rPr>
              <a:t>Podpisanie listu intencyjnego w sprawie powołania drugiego Funduszu Inwestycyjnego Inicjatywy Trójmorza;</a:t>
            </a:r>
          </a:p>
          <a:p>
            <a:pPr marL="216000" indent="-2160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spc="-1" dirty="0">
                <a:solidFill>
                  <a:srgbClr val="FFFFFF"/>
                </a:solidFill>
                <a:latin typeface="Poppins"/>
                <a:ea typeface="Microsoft YaHei"/>
              </a:rPr>
              <a:t>Zapowiedź utworzenia Funduszu Innowacyjności 3SI we współpracy z Europejskim Funduszem Inwestycyjnym;</a:t>
            </a:r>
          </a:p>
          <a:p>
            <a:pPr marL="216000" indent="-2160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spc="-1" dirty="0">
                <a:solidFill>
                  <a:srgbClr val="FFFFFF"/>
                </a:solidFill>
                <a:latin typeface="Poppins"/>
                <a:ea typeface="Microsoft YaHei"/>
              </a:rPr>
              <a:t>Do Listy Projektów Priorytetowych zostały dołączone projekty z Mołdawii i Ukrainy;</a:t>
            </a:r>
            <a:endParaRPr lang="pl-PL" sz="1200" b="0" strike="noStrike" spc="-1" dirty="0">
              <a:solidFill>
                <a:srgbClr val="FFFFFF"/>
              </a:solidFill>
              <a:latin typeface="Poppins"/>
              <a:ea typeface="Microsoft YaHei"/>
            </a:endParaRPr>
          </a:p>
          <a:p>
            <a:pPr marL="216000" indent="-216000">
              <a:lnSpc>
                <a:spcPct val="107000"/>
              </a:lnSpc>
              <a:spcBef>
                <a:spcPts val="567"/>
              </a:spcBef>
              <a:spcAft>
                <a:spcPts val="567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spc="-1" dirty="0">
                <a:solidFill>
                  <a:srgbClr val="FFFFFF"/>
                </a:solidFill>
                <a:latin typeface="Poppins"/>
                <a:ea typeface="Microsoft YaHei"/>
              </a:rPr>
              <a:t>Pierwsza konferencja naukowa przy szczycie Inicjatywy Trójmorza zorganizowana przez projekt Centrum Badawcze Inicjatywy Trójmorza przy ISP PAN we współpracy z Litewską Akademią Nauk i Uniwersytetem Łódzkim. 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AutoShape 2" descr="Flaga Litwy – Wikipedia, wolna encyklopedia">
            <a:extLst>
              <a:ext uri="{FF2B5EF4-FFF2-40B4-BE49-F238E27FC236}">
                <a16:creationId xmlns:a16="http://schemas.microsoft.com/office/drawing/2014/main" id="{063FD773-7EBD-0A1C-7F29-13964D9135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Flaga narodowa, bandera cywilna">
            <a:extLst>
              <a:ext uri="{FF2B5EF4-FFF2-40B4-BE49-F238E27FC236}">
                <a16:creationId xmlns:a16="http://schemas.microsoft.com/office/drawing/2014/main" id="{E7DB3A66-383A-6CE6-9564-3274579E2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11" y="3384360"/>
            <a:ext cx="904529" cy="5427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656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rostokąt 279"/>
          <p:cNvSpPr/>
          <p:nvPr/>
        </p:nvSpPr>
        <p:spPr>
          <a:xfrm>
            <a:off x="721080" y="4149000"/>
            <a:ext cx="3957480" cy="189756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9" name="Prostokąt 280"/>
          <p:cNvSpPr/>
          <p:nvPr/>
        </p:nvSpPr>
        <p:spPr>
          <a:xfrm>
            <a:off x="2138520" y="2031144"/>
            <a:ext cx="3957480" cy="189756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0" name="Prostokąt 281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1" name="pole tekstowe 5"/>
          <p:cNvSpPr/>
          <p:nvPr/>
        </p:nvSpPr>
        <p:spPr>
          <a:xfrm>
            <a:off x="1733122" y="719640"/>
            <a:ext cx="10581480" cy="57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Rezultaty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ole tekstowe 8"/>
          <p:cNvSpPr/>
          <p:nvPr/>
        </p:nvSpPr>
        <p:spPr>
          <a:xfrm>
            <a:off x="900540" y="4289400"/>
            <a:ext cx="3598560" cy="184520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4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Rozszerzenie współpracy</a:t>
            </a:r>
            <a:br>
              <a:rPr sz="1400" dirty="0"/>
            </a:br>
            <a:r>
              <a:rPr lang="pl-PL" sz="14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 Inicjatywy Trójmorza</a:t>
            </a:r>
            <a:br>
              <a:rPr sz="1400" dirty="0"/>
            </a:br>
            <a:r>
              <a:rPr lang="pl-PL" sz="14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o spotkania w formatach: biznesowym i samorządowym; Budowa współpracy na poziomie think-tanków i ośrodków naukowych w regionie. </a:t>
            </a:r>
            <a:endParaRPr lang="pl-PL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Prostokąt 285"/>
          <p:cNvSpPr/>
          <p:nvPr/>
        </p:nvSpPr>
        <p:spPr>
          <a:xfrm>
            <a:off x="6731280" y="2011680"/>
            <a:ext cx="2590560" cy="189756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5" name="Prostokąt 286"/>
          <p:cNvSpPr/>
          <p:nvPr/>
        </p:nvSpPr>
        <p:spPr>
          <a:xfrm>
            <a:off x="7992000" y="4148640"/>
            <a:ext cx="3237480" cy="1897560"/>
          </a:xfrm>
          <a:prstGeom prst="rect">
            <a:avLst/>
          </a:prstGeom>
          <a:solidFill>
            <a:srgbClr val="7CB4D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6" name="Prostokąt 287"/>
          <p:cNvSpPr/>
          <p:nvPr/>
        </p:nvSpPr>
        <p:spPr>
          <a:xfrm>
            <a:off x="5040000" y="4148640"/>
            <a:ext cx="2590560" cy="189756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8" name="pole tekstowe 36"/>
          <p:cNvSpPr/>
          <p:nvPr/>
        </p:nvSpPr>
        <p:spPr>
          <a:xfrm>
            <a:off x="8208000" y="4538880"/>
            <a:ext cx="2740320" cy="1004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200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Powstanie L</a:t>
            </a:r>
            <a:r>
              <a:rPr lang="pl-PL" sz="2000" spc="-1" dirty="0">
                <a:solidFill>
                  <a:srgbClr val="FFFFFF"/>
                </a:solidFill>
                <a:latin typeface="Poppins"/>
                <a:ea typeface="DejaVu Sans"/>
              </a:rPr>
              <a:t>i</a:t>
            </a:r>
            <a:r>
              <a:rPr lang="pl-PL" sz="200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sty Projektów Priorytetowych</a:t>
            </a:r>
            <a:endParaRPr lang="pl-PL" sz="200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1" name="Obraz 292"/>
          <p:cNvPicPr/>
          <p:nvPr/>
        </p:nvPicPr>
        <p:blipFill>
          <a:blip r:embed="rId3"/>
          <a:stretch/>
        </p:blipFill>
        <p:spPr>
          <a:xfrm>
            <a:off x="795600" y="2016000"/>
            <a:ext cx="642960" cy="369000"/>
          </a:xfrm>
          <a:prstGeom prst="rect">
            <a:avLst/>
          </a:prstGeom>
          <a:ln w="0">
            <a:noFill/>
          </a:ln>
        </p:spPr>
      </p:pic>
      <p:sp>
        <p:nvSpPr>
          <p:cNvPr id="293" name="pole tekstowe 37"/>
          <p:cNvSpPr/>
          <p:nvPr/>
        </p:nvSpPr>
        <p:spPr>
          <a:xfrm>
            <a:off x="2537640" y="2180124"/>
            <a:ext cx="3094560" cy="1551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6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Powstanie formuły współpracy, w której od 2016 roku regularnie są organizowane szczyty prezydentów państw Inicjatywy Trójmorza.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pole tekstowe 38"/>
          <p:cNvSpPr/>
          <p:nvPr/>
        </p:nvSpPr>
        <p:spPr>
          <a:xfrm>
            <a:off x="6911280" y="2180124"/>
            <a:ext cx="2230560" cy="1551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6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Wprowadzenie do dyskursu terminów: Inicjatywa Trójmorza, Trójmorze, region Trójmorza.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ole tekstowe 31"/>
          <p:cNvSpPr/>
          <p:nvPr/>
        </p:nvSpPr>
        <p:spPr>
          <a:xfrm>
            <a:off x="5220000" y="4559538"/>
            <a:ext cx="223056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6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Rozwój Funduszu Inwestycyjnego Inicjatywy Trójmorza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rostokąt 329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9" name="pole tekstowe 59"/>
          <p:cNvSpPr/>
          <p:nvPr/>
        </p:nvSpPr>
        <p:spPr>
          <a:xfrm>
            <a:off x="1610520" y="607937"/>
            <a:ext cx="1058148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Przykłady projektów infrastrukturalnych w </a:t>
            </a:r>
            <a:r>
              <a:rPr lang="pl-PL" sz="2400" b="1" strike="noStrike" spc="-1" dirty="0">
                <a:solidFill>
                  <a:schemeClr val="accent1">
                    <a:lumMod val="75000"/>
                  </a:schemeClr>
                </a:solidFill>
                <a:latin typeface="Poppins"/>
                <a:ea typeface="DejaVu Sans"/>
              </a:rPr>
              <a:t>Inicjatywie Trójmorza</a:t>
            </a:r>
          </a:p>
          <a:p>
            <a:pPr defTabSz="914400">
              <a:lnSpc>
                <a:spcPct val="100000"/>
              </a:lnSpc>
            </a:pPr>
            <a:r>
              <a:rPr lang="pl-PL" sz="2400" b="1" spc="-1" dirty="0">
                <a:latin typeface="Poppins"/>
              </a:rPr>
              <a:t>wpisane na listę </a:t>
            </a:r>
            <a:r>
              <a:rPr lang="pl-PL" sz="2400" b="1" spc="-1">
                <a:latin typeface="Poppins"/>
              </a:rPr>
              <a:t>projektów priorytetowych</a:t>
            </a:r>
            <a:endParaRPr lang="pl-PL" sz="2400" b="0" strike="noStrike" spc="-1" dirty="0">
              <a:latin typeface="Arial"/>
            </a:endParaRPr>
          </a:p>
        </p:txBody>
      </p:sp>
      <p:sp>
        <p:nvSpPr>
          <p:cNvPr id="330" name="pole tekstowe 65"/>
          <p:cNvSpPr/>
          <p:nvPr/>
        </p:nvSpPr>
        <p:spPr>
          <a:xfrm>
            <a:off x="1361160" y="1881360"/>
            <a:ext cx="179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lang="pl-PL" sz="1800" b="1" strike="noStrike" spc="-1" dirty="0">
                <a:solidFill>
                  <a:srgbClr val="3F93BE"/>
                </a:solidFill>
                <a:latin typeface="Poppins"/>
                <a:ea typeface="Calibri"/>
              </a:rPr>
              <a:t>Via Carpatia</a:t>
            </a:r>
            <a:endParaRPr lang="pl-PL" sz="180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ole tekstowe 66"/>
          <p:cNvSpPr/>
          <p:nvPr/>
        </p:nvSpPr>
        <p:spPr>
          <a:xfrm>
            <a:off x="4680000" y="1872000"/>
            <a:ext cx="20894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lang="pl-PL" sz="1800" b="1" strike="noStrike" spc="-1" dirty="0">
                <a:solidFill>
                  <a:srgbClr val="3F93BE"/>
                </a:solidFill>
                <a:latin typeface="Poppins"/>
                <a:ea typeface="Calibri"/>
              </a:rPr>
              <a:t>Via Baltica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ole tekstowe 60"/>
          <p:cNvSpPr/>
          <p:nvPr/>
        </p:nvSpPr>
        <p:spPr>
          <a:xfrm>
            <a:off x="8064000" y="1872000"/>
            <a:ext cx="20894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Aft>
                <a:spcPts val="799"/>
              </a:spcAft>
            </a:pPr>
            <a:r>
              <a:rPr lang="pl-PL" sz="1800" b="1" strike="noStrike" spc="-1">
                <a:solidFill>
                  <a:srgbClr val="3F93BE"/>
                </a:solidFill>
                <a:latin typeface="Poppins"/>
                <a:ea typeface="Calibri"/>
              </a:rPr>
              <a:t>Rail Baltica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BD19D912-E011-7D00-A4B1-9743FEC98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996" y="2264400"/>
            <a:ext cx="2503447" cy="40450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ED846A44-4A94-C8FE-A020-E663EA861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996" y="2264400"/>
            <a:ext cx="2503447" cy="40450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116B5C62-D94F-6905-1A25-341DFF39D10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07" y="2264400"/>
            <a:ext cx="2499945" cy="45884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ole tekstowe 21"/>
          <p:cNvSpPr/>
          <p:nvPr/>
        </p:nvSpPr>
        <p:spPr>
          <a:xfrm>
            <a:off x="1684080" y="683304"/>
            <a:ext cx="10869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Dziękujemy za uwagę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ole tekstowe 24"/>
          <p:cNvSpPr/>
          <p:nvPr/>
        </p:nvSpPr>
        <p:spPr>
          <a:xfrm>
            <a:off x="720000" y="2179169"/>
            <a:ext cx="5397120" cy="40304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l-PL" sz="2000" b="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Opracowanie prezentacji:</a:t>
            </a:r>
          </a:p>
          <a:p>
            <a:pPr algn="just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Jędrzej Błaszczak </a:t>
            </a:r>
            <a:r>
              <a:rPr lang="pl-PL" sz="180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 - koordynator projektu Centrum Badawcze Inicjatywy Trójmorza przy ISP PAN;</a:t>
            </a:r>
          </a:p>
          <a:p>
            <a:pPr algn="just" defTabSz="914400">
              <a:lnSpc>
                <a:spcPct val="100000"/>
              </a:lnSpc>
            </a:pPr>
            <a:endParaRPr lang="pl-PL" b="1" spc="-1" dirty="0">
              <a:solidFill>
                <a:srgbClr val="393939"/>
              </a:solidFill>
              <a:latin typeface="Poppins"/>
              <a:ea typeface="DejaVu Sans"/>
            </a:endParaRPr>
          </a:p>
          <a:p>
            <a:pPr algn="just" defTabSz="914400">
              <a:lnSpc>
                <a:spcPct val="100000"/>
              </a:lnSpc>
            </a:pPr>
            <a:r>
              <a:rPr lang="pl-PL" sz="200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Współpraca:</a:t>
            </a:r>
          </a:p>
          <a:p>
            <a:pPr algn="just" defTabSz="914400">
              <a:lnSpc>
                <a:spcPct val="100000"/>
              </a:lnSpc>
            </a:pPr>
            <a:r>
              <a:rPr lang="pl-PL" b="1" spc="-1" dirty="0">
                <a:solidFill>
                  <a:srgbClr val="393939"/>
                </a:solidFill>
                <a:latin typeface="Poppins"/>
                <a:ea typeface="DejaVu Sans"/>
              </a:rPr>
              <a:t>P</a:t>
            </a:r>
            <a:r>
              <a:rPr lang="pl-PL" sz="18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rof. </a:t>
            </a:r>
            <a:r>
              <a:rPr lang="pl-PL" b="1" spc="-1" dirty="0">
                <a:solidFill>
                  <a:srgbClr val="393939"/>
                </a:solidFill>
                <a:latin typeface="Poppins"/>
                <a:ea typeface="DejaVu Sans"/>
              </a:rPr>
              <a:t>Agnieszka Orzelska-</a:t>
            </a:r>
            <a:r>
              <a:rPr lang="pl-PL" b="1" spc="-1" dirty="0" err="1">
                <a:solidFill>
                  <a:srgbClr val="393939"/>
                </a:solidFill>
                <a:latin typeface="Poppins"/>
                <a:ea typeface="DejaVu Sans"/>
              </a:rPr>
              <a:t>Stączek</a:t>
            </a:r>
            <a:r>
              <a:rPr lang="pl-PL" sz="1800" b="0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 - kierownik projektu Centrum Badawcze Inicjatywy Trójmorza przy ISP PAN</a:t>
            </a:r>
            <a:r>
              <a:rPr lang="pl-PL" spc="-1" dirty="0">
                <a:solidFill>
                  <a:srgbClr val="393939"/>
                </a:solidFill>
                <a:latin typeface="Poppins"/>
                <a:ea typeface="DejaVu Sans"/>
              </a:rPr>
              <a:t>;</a:t>
            </a:r>
          </a:p>
          <a:p>
            <a:pPr algn="just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Dr Konrad</a:t>
            </a:r>
            <a:r>
              <a:rPr lang="pl-PL" sz="1800" b="1" strike="noStrike" spc="-1" dirty="0">
                <a:solidFill>
                  <a:srgbClr val="393939"/>
                </a:solidFill>
                <a:latin typeface="Poppins"/>
              </a:rPr>
              <a:t> Popławski -</a:t>
            </a:r>
            <a:r>
              <a:rPr lang="pl-PL" sz="1800" b="0" strike="noStrike" spc="-1" dirty="0">
                <a:solidFill>
                  <a:srgbClr val="393939"/>
                </a:solidFill>
                <a:latin typeface="Poppins"/>
              </a:rPr>
              <a:t> Ośrodek Studiów Wschodnich;</a:t>
            </a:r>
          </a:p>
          <a:p>
            <a:pPr algn="just" defTabSz="914400">
              <a:lnSpc>
                <a:spcPct val="100000"/>
              </a:lnSpc>
            </a:pPr>
            <a:endParaRPr lang="pl-PL" sz="1800" b="0" strike="noStrike" spc="-1" dirty="0">
              <a:solidFill>
                <a:srgbClr val="393939"/>
              </a:solidFill>
              <a:latin typeface="Poppins"/>
            </a:endParaRPr>
          </a:p>
          <a:p>
            <a:pPr algn="just" defTabSz="914400">
              <a:lnSpc>
                <a:spcPct val="100000"/>
              </a:lnSpc>
            </a:pPr>
            <a:r>
              <a:rPr lang="pl-PL" spc="-1" dirty="0">
                <a:solidFill>
                  <a:srgbClr val="393939"/>
                </a:solidFill>
                <a:latin typeface="Poppins"/>
              </a:rPr>
              <a:t>Członkowie zespołu Centrum Badawczego Inicjatywy Trójmorza przy ISP PAN;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ole tekstowe 49"/>
          <p:cNvSpPr/>
          <p:nvPr/>
        </p:nvSpPr>
        <p:spPr>
          <a:xfrm rot="18900000">
            <a:off x="7473600" y="1469160"/>
            <a:ext cx="120708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Bałtyckie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ole tekstowe 50"/>
          <p:cNvSpPr/>
          <p:nvPr/>
        </p:nvSpPr>
        <p:spPr>
          <a:xfrm rot="17945400">
            <a:off x="10241640" y="4133160"/>
            <a:ext cx="120708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Czarne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ole tekstowe 51"/>
          <p:cNvSpPr/>
          <p:nvPr/>
        </p:nvSpPr>
        <p:spPr>
          <a:xfrm rot="2212800">
            <a:off x="7486560" y="4932360"/>
            <a:ext cx="15051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100" b="0" strike="noStrike" spc="-1">
                <a:solidFill>
                  <a:srgbClr val="000000"/>
                </a:solidFill>
                <a:latin typeface="Poppins"/>
                <a:ea typeface="DejaVu Sans"/>
              </a:rPr>
              <a:t>M. Adriatyckie</a:t>
            </a:r>
            <a:endParaRPr lang="pl-PL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rostokąt 135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39478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ostokąt 136"/>
          <p:cNvSpPr/>
          <p:nvPr/>
        </p:nvSpPr>
        <p:spPr>
          <a:xfrm>
            <a:off x="6769800" y="3708000"/>
            <a:ext cx="2157480" cy="2157480"/>
          </a:xfrm>
          <a:prstGeom prst="rect">
            <a:avLst/>
          </a:prstGeom>
          <a:solidFill>
            <a:srgbClr val="5BA1D3">
              <a:alpha val="72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6" name="Prostokąt 137"/>
          <p:cNvSpPr/>
          <p:nvPr/>
        </p:nvSpPr>
        <p:spPr>
          <a:xfrm>
            <a:off x="4045140" y="3708000"/>
            <a:ext cx="2157480" cy="2157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7" name="Prostokąt 138"/>
          <p:cNvSpPr/>
          <p:nvPr/>
        </p:nvSpPr>
        <p:spPr>
          <a:xfrm>
            <a:off x="1296000" y="3708000"/>
            <a:ext cx="2157480" cy="215748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8" name="pole tekstowe 6"/>
          <p:cNvSpPr/>
          <p:nvPr/>
        </p:nvSpPr>
        <p:spPr>
          <a:xfrm>
            <a:off x="612000" y="1834560"/>
            <a:ext cx="10905480" cy="14450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l-PL" sz="2200" b="1" strike="noStrike" spc="-1" dirty="0">
                <a:solidFill>
                  <a:srgbClr val="3F93BE"/>
                </a:solidFill>
                <a:latin typeface="Poppins"/>
                <a:ea typeface="DejaVu Sans"/>
              </a:rPr>
              <a:t>Inicjatywa Trójmorza</a:t>
            </a:r>
            <a:r>
              <a:rPr lang="pl-PL" sz="2200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</a:t>
            </a: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to projekt współpracy regionalnej obejmującej trzynaście państw Unii Europejskiej. Jej celem jest rozbudowa infrastruktury na </a:t>
            </a:r>
            <a:r>
              <a:rPr lang="pl-PL" sz="2200" spc="-1" dirty="0">
                <a:solidFill>
                  <a:srgbClr val="000000"/>
                </a:solidFill>
                <a:latin typeface="Poppins"/>
                <a:ea typeface="DejaVu Sans"/>
              </a:rPr>
              <a:t>osi północ-południe</a:t>
            </a: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i rozwój współpracy gospodarczej regionu Europy Środkowej </a:t>
            </a:r>
            <a:r>
              <a:rPr lang="pl-PL" sz="22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w trzech obszarach: 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ole tekstowe 14"/>
          <p:cNvSpPr/>
          <p:nvPr/>
        </p:nvSpPr>
        <p:spPr>
          <a:xfrm>
            <a:off x="1497960" y="5321880"/>
            <a:ext cx="179244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F2F2F2"/>
                </a:solidFill>
                <a:latin typeface="Poppins"/>
                <a:ea typeface="DejaVu Sans"/>
              </a:rPr>
              <a:t>TRANSPORT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ole tekstowe 25"/>
          <p:cNvSpPr/>
          <p:nvPr/>
        </p:nvSpPr>
        <p:spPr>
          <a:xfrm>
            <a:off x="4227660" y="5254141"/>
            <a:ext cx="179244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F2F2F2"/>
                </a:solidFill>
                <a:latin typeface="Poppins"/>
                <a:ea typeface="DejaVu Sans"/>
              </a:rPr>
              <a:t>ENERGETYKA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ole tekstowe 26"/>
          <p:cNvSpPr/>
          <p:nvPr/>
        </p:nvSpPr>
        <p:spPr>
          <a:xfrm>
            <a:off x="6900480" y="5394600"/>
            <a:ext cx="190188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F2F2F2"/>
                </a:solidFill>
                <a:latin typeface="Poppins"/>
                <a:ea typeface="DejaVu Sans"/>
              </a:rPr>
              <a:t>CYFRYZACJA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2" name="Obraz 29"/>
          <p:cNvPicPr/>
          <p:nvPr/>
        </p:nvPicPr>
        <p:blipFill>
          <a:blip r:embed="rId3"/>
          <a:stretch/>
        </p:blipFill>
        <p:spPr>
          <a:xfrm>
            <a:off x="1869480" y="4063320"/>
            <a:ext cx="1188720" cy="1188720"/>
          </a:xfrm>
          <a:prstGeom prst="rect">
            <a:avLst/>
          </a:prstGeom>
          <a:ln w="0">
            <a:noFill/>
          </a:ln>
        </p:spPr>
      </p:pic>
      <p:pic>
        <p:nvPicPr>
          <p:cNvPr id="143" name="Obraz 45"/>
          <p:cNvPicPr/>
          <p:nvPr/>
        </p:nvPicPr>
        <p:blipFill>
          <a:blip r:embed="rId4"/>
          <a:stretch/>
        </p:blipFill>
        <p:spPr>
          <a:xfrm>
            <a:off x="7255080" y="4059000"/>
            <a:ext cx="1193040" cy="1193040"/>
          </a:xfrm>
          <a:prstGeom prst="rect">
            <a:avLst/>
          </a:prstGeom>
          <a:ln w="0">
            <a:noFill/>
          </a:ln>
        </p:spPr>
      </p:pic>
      <p:pic>
        <p:nvPicPr>
          <p:cNvPr id="144" name="Obraz 7"/>
          <p:cNvPicPr/>
          <p:nvPr/>
        </p:nvPicPr>
        <p:blipFill>
          <a:blip r:embed="rId5"/>
          <a:stretch/>
        </p:blipFill>
        <p:spPr>
          <a:xfrm>
            <a:off x="4425480" y="3958560"/>
            <a:ext cx="1396800" cy="1332360"/>
          </a:xfrm>
          <a:prstGeom prst="rect">
            <a:avLst/>
          </a:prstGeom>
          <a:ln w="0">
            <a:noFill/>
          </a:ln>
        </p:spPr>
      </p:pic>
      <p:sp>
        <p:nvSpPr>
          <p:cNvPr id="145" name="pole tekstowe 11"/>
          <p:cNvSpPr/>
          <p:nvPr/>
        </p:nvSpPr>
        <p:spPr>
          <a:xfrm>
            <a:off x="1668193" y="807779"/>
            <a:ext cx="10203214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Cele </a:t>
            </a: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Inicjatywy Trójmorza</a:t>
            </a:r>
            <a:endParaRPr lang="pl-PL" sz="32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46" name="Prostokąt 147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rostokąt 148"/>
          <p:cNvSpPr/>
          <p:nvPr/>
        </p:nvSpPr>
        <p:spPr>
          <a:xfrm>
            <a:off x="7992000" y="2267999"/>
            <a:ext cx="3237480" cy="2124889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216000" indent="-216000" defTabSz="914400">
              <a:lnSpc>
                <a:spcPct val="100000"/>
              </a:lnSpc>
              <a:spcBef>
                <a:spcPts val="201"/>
              </a:spcBef>
              <a:spcAft>
                <a:spcPts val="601"/>
              </a:spcAft>
              <a:buClr>
                <a:srgbClr val="4682B4"/>
              </a:buClr>
              <a:buSzPct val="60000"/>
              <a:buFont typeface="Wingdings" charset="2"/>
              <a:buChar char=""/>
            </a:pP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rostokąt 149"/>
          <p:cNvSpPr/>
          <p:nvPr/>
        </p:nvSpPr>
        <p:spPr>
          <a:xfrm>
            <a:off x="8280000" y="2527530"/>
            <a:ext cx="2590560" cy="1149480"/>
          </a:xfrm>
          <a:prstGeom prst="rect">
            <a:avLst/>
          </a:prstGeom>
          <a:solidFill>
            <a:srgbClr val="0B449B">
              <a:alpha val="6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9" name="Prostokąt 150"/>
          <p:cNvSpPr/>
          <p:nvPr/>
        </p:nvSpPr>
        <p:spPr>
          <a:xfrm>
            <a:off x="4320000" y="2268000"/>
            <a:ext cx="3237480" cy="212489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0" name="Prostokąt 151"/>
          <p:cNvSpPr/>
          <p:nvPr/>
        </p:nvSpPr>
        <p:spPr>
          <a:xfrm>
            <a:off x="4608000" y="2527530"/>
            <a:ext cx="2590560" cy="1149480"/>
          </a:xfrm>
          <a:prstGeom prst="rect">
            <a:avLst/>
          </a:prstGeom>
          <a:solidFill>
            <a:srgbClr val="0B449B">
              <a:alpha val="6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1" name="Prostokąt 152"/>
          <p:cNvSpPr/>
          <p:nvPr/>
        </p:nvSpPr>
        <p:spPr>
          <a:xfrm>
            <a:off x="720000" y="2267999"/>
            <a:ext cx="3237480" cy="2124891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2" name="pole tekstowe 12"/>
          <p:cNvSpPr/>
          <p:nvPr/>
        </p:nvSpPr>
        <p:spPr>
          <a:xfrm>
            <a:off x="1610520" y="7150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Cele </a:t>
            </a: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Inicjatywy Trójmorza 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rostokąt 154"/>
          <p:cNvSpPr/>
          <p:nvPr/>
        </p:nvSpPr>
        <p:spPr>
          <a:xfrm>
            <a:off x="1007460" y="2527530"/>
            <a:ext cx="2590560" cy="1149480"/>
          </a:xfrm>
          <a:prstGeom prst="rect">
            <a:avLst/>
          </a:prstGeom>
          <a:solidFill>
            <a:srgbClr val="0B449B">
              <a:alpha val="64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5" name="Prostokąt 156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6" name="pole tekstowe 3"/>
          <p:cNvSpPr/>
          <p:nvPr/>
        </p:nvSpPr>
        <p:spPr>
          <a:xfrm>
            <a:off x="1373040" y="2783130"/>
            <a:ext cx="179244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EUROPA ŚRODKOWA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ole tekstowe 13"/>
          <p:cNvSpPr/>
          <p:nvPr/>
        </p:nvSpPr>
        <p:spPr>
          <a:xfrm>
            <a:off x="4990080" y="2731055"/>
            <a:ext cx="179244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pl-PL" sz="1800" b="1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UNIA EUROPEJSKA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ole tekstowe 16"/>
          <p:cNvSpPr/>
          <p:nvPr/>
        </p:nvSpPr>
        <p:spPr>
          <a:xfrm>
            <a:off x="8244540" y="2468612"/>
            <a:ext cx="266148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br>
              <a:rPr sz="1800" dirty="0"/>
            </a:br>
            <a:r>
              <a:rPr lang="pl-PL" b="1" spc="-1" dirty="0">
                <a:solidFill>
                  <a:srgbClr val="FFFFFF"/>
                </a:solidFill>
                <a:latin typeface="Poppins"/>
                <a:ea typeface="DejaVu Sans"/>
              </a:rPr>
              <a:t>STANY ZJEDNOCZONE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125A840-C56F-4792-911B-C56657AED8AE}"/>
              </a:ext>
            </a:extLst>
          </p:cNvPr>
          <p:cNvSpPr txBox="1"/>
          <p:nvPr/>
        </p:nvSpPr>
        <p:spPr>
          <a:xfrm>
            <a:off x="951240" y="3702308"/>
            <a:ext cx="2636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0" strike="noStrike" spc="-1" dirty="0">
                <a:solidFill>
                  <a:schemeClr val="bg1"/>
                </a:solidFill>
                <a:latin typeface="Poppins"/>
                <a:ea typeface="DejaVu Sans"/>
              </a:rPr>
              <a:t>rozwój gospodarczy Europy Środkowej - wschodniej części UE</a:t>
            </a:r>
            <a:endParaRPr lang="pl-PL" sz="1400" b="0" strike="noStrike" spc="-1" dirty="0">
              <a:solidFill>
                <a:schemeClr val="bg1"/>
              </a:solidFill>
              <a:latin typeface="Arial"/>
            </a:endParaRPr>
          </a:p>
          <a:p>
            <a:endParaRPr lang="en-US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E2752B7-50BA-5127-081A-882383651340}"/>
              </a:ext>
            </a:extLst>
          </p:cNvPr>
          <p:cNvSpPr txBox="1"/>
          <p:nvPr/>
        </p:nvSpPr>
        <p:spPr>
          <a:xfrm>
            <a:off x="4608000" y="3703161"/>
            <a:ext cx="259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0" strike="noStrike" spc="-1" dirty="0">
                <a:solidFill>
                  <a:schemeClr val="bg1"/>
                </a:solidFill>
                <a:latin typeface="Poppins" panose="00000500000000000000" pitchFamily="2" charset="-18"/>
                <a:ea typeface="DejaVu Sans"/>
                <a:cs typeface="Poppins" panose="00000500000000000000" pitchFamily="2" charset="-18"/>
              </a:rPr>
              <a:t>wzmocnienie spójnoś</a:t>
            </a:r>
            <a:r>
              <a:rPr lang="pl-PL" sz="1400" spc="-1" dirty="0">
                <a:solidFill>
                  <a:schemeClr val="bg1"/>
                </a:solidFill>
                <a:latin typeface="Poppins" panose="00000500000000000000" pitchFamily="2" charset="-18"/>
                <a:ea typeface="DejaVu Sans"/>
                <a:cs typeface="Poppins" panose="00000500000000000000" pitchFamily="2" charset="-18"/>
              </a:rPr>
              <a:t>ci</a:t>
            </a:r>
            <a:r>
              <a:rPr lang="pl-PL" sz="1400" b="0" strike="noStrike" spc="-1" dirty="0">
                <a:solidFill>
                  <a:schemeClr val="bg1"/>
                </a:solidFill>
                <a:latin typeface="Poppins" panose="00000500000000000000" pitchFamily="2" charset="-18"/>
                <a:ea typeface="DejaVu Sans"/>
                <a:cs typeface="Poppins" panose="00000500000000000000" pitchFamily="2" charset="-18"/>
              </a:rPr>
              <a:t> Unii Europejskiej i jej potencjału</a:t>
            </a:r>
            <a:endParaRPr lang="pl-PL" sz="1400" b="0" strike="noStrike" spc="-1" dirty="0">
              <a:solidFill>
                <a:schemeClr val="bg1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endParaRPr lang="en-US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4AFCF0D-ABB7-8C58-AB4E-A4B852709D44}"/>
              </a:ext>
            </a:extLst>
          </p:cNvPr>
          <p:cNvSpPr txBox="1"/>
          <p:nvPr/>
        </p:nvSpPr>
        <p:spPr>
          <a:xfrm>
            <a:off x="8741493" y="3789140"/>
            <a:ext cx="273050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0" strike="noStrike" spc="-1" dirty="0">
                <a:solidFill>
                  <a:schemeClr val="bg1"/>
                </a:solidFill>
                <a:latin typeface="Poppins" panose="00000500000000000000" pitchFamily="2" charset="-18"/>
                <a:ea typeface="DejaVu Sans"/>
                <a:cs typeface="Poppins" panose="00000500000000000000" pitchFamily="2" charset="-18"/>
              </a:rPr>
              <a:t>zacieśnienie więzi transatlantyckich</a:t>
            </a:r>
            <a:endParaRPr lang="pl-PL" sz="1400" b="0" strike="noStrike" spc="-1" dirty="0">
              <a:solidFill>
                <a:schemeClr val="bg1"/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135">
            <a:extLst>
              <a:ext uri="{FF2B5EF4-FFF2-40B4-BE49-F238E27FC236}">
                <a16:creationId xmlns:a16="http://schemas.microsoft.com/office/drawing/2014/main" id="{6EA3C724-9D98-E10F-76E8-23276973FFB4}"/>
              </a:ext>
            </a:extLst>
          </p:cNvPr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jaVu Sans"/>
            </a:endParaRPr>
          </a:p>
        </p:txBody>
      </p:sp>
      <p:graphicFrame>
        <p:nvGraphicFramePr>
          <p:cNvPr id="2" name="Symbol zastępczy zawartości 5">
            <a:extLst>
              <a:ext uri="{FF2B5EF4-FFF2-40B4-BE49-F238E27FC236}">
                <a16:creationId xmlns:a16="http://schemas.microsoft.com/office/drawing/2014/main" id="{D13FC758-0FA8-8C7B-41E7-A9D7FCF3D3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302739"/>
              </p:ext>
            </p:extLst>
          </p:nvPr>
        </p:nvGraphicFramePr>
        <p:xfrm>
          <a:off x="-198599" y="3200203"/>
          <a:ext cx="3908461" cy="2990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Symbol zastępczy zawartości 5">
            <a:extLst>
              <a:ext uri="{FF2B5EF4-FFF2-40B4-BE49-F238E27FC236}">
                <a16:creationId xmlns:a16="http://schemas.microsoft.com/office/drawing/2014/main" id="{8A8F734C-E44F-8FEF-5673-B667A27445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674707"/>
              </p:ext>
            </p:extLst>
          </p:nvPr>
        </p:nvGraphicFramePr>
        <p:xfrm>
          <a:off x="3118430" y="3345005"/>
          <a:ext cx="3808391" cy="28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Symbol zastępczy zawartości 5">
            <a:extLst>
              <a:ext uri="{FF2B5EF4-FFF2-40B4-BE49-F238E27FC236}">
                <a16:creationId xmlns:a16="http://schemas.microsoft.com/office/drawing/2014/main" id="{AFE85910-C29B-ED8E-35AE-DBDA77EA8B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320404"/>
              </p:ext>
            </p:extLst>
          </p:nvPr>
        </p:nvGraphicFramePr>
        <p:xfrm>
          <a:off x="6527907" y="3291789"/>
          <a:ext cx="3908461" cy="2959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pole tekstowe 9">
            <a:extLst>
              <a:ext uri="{FF2B5EF4-FFF2-40B4-BE49-F238E27FC236}">
                <a16:creationId xmlns:a16="http://schemas.microsoft.com/office/drawing/2014/main" id="{419B45C6-B238-E24D-5C11-FEEEB6BDE107}"/>
              </a:ext>
            </a:extLst>
          </p:cNvPr>
          <p:cNvSpPr txBox="1"/>
          <p:nvPr/>
        </p:nvSpPr>
        <p:spPr>
          <a:xfrm>
            <a:off x="1581480" y="1851996"/>
            <a:ext cx="9400747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" sz="2000" dirty="0">
                <a:latin typeface="Poppins" panose="00000500000000000000" pitchFamily="2" charset="-18"/>
                <a:cs typeface="Poppins" panose="00000500000000000000" pitchFamily="2" charset="-18"/>
              </a:rPr>
              <a:t>kraje uczestniczące w </a:t>
            </a:r>
            <a:r>
              <a:rPr lang="pl" sz="2000" dirty="0">
                <a:solidFill>
                  <a:srgbClr val="0070C0"/>
                </a:solidFill>
                <a:latin typeface="Poppins" panose="00000500000000000000" pitchFamily="2" charset="-18"/>
                <a:cs typeface="Poppins" panose="00000500000000000000" pitchFamily="2" charset="-18"/>
              </a:rPr>
              <a:t>Inicjatywie Trójmorza </a:t>
            </a:r>
            <a:r>
              <a:rPr lang="pl" sz="2000" dirty="0">
                <a:latin typeface="Poppins" panose="00000500000000000000" pitchFamily="2" charset="-18"/>
                <a:cs typeface="Poppins" panose="00000500000000000000" pitchFamily="2" charset="-18"/>
              </a:rPr>
              <a:t>stanowią 32% obszaru UE, 27% populacji i zaledwie 16% PKB;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13381A8-A3F2-AB54-0C8F-D8634B65C948}"/>
              </a:ext>
            </a:extLst>
          </p:cNvPr>
          <p:cNvSpPr txBox="1"/>
          <p:nvPr/>
        </p:nvSpPr>
        <p:spPr>
          <a:xfrm>
            <a:off x="1755631" y="606483"/>
            <a:ext cx="78407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i="0" dirty="0">
                <a:solidFill>
                  <a:srgbClr val="000000"/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Wybrane dane statystyczne z 2023 roku dotyczące państw </a:t>
            </a:r>
            <a:r>
              <a:rPr lang="pl-PL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Poppins" panose="00000500000000000000" pitchFamily="2" charset="-18"/>
                <a:cs typeface="Poppins" panose="00000500000000000000" pitchFamily="2" charset="-18"/>
              </a:rPr>
              <a:t>Inicjatywy Trójmorza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A9A9224-18D0-49B4-EB87-8C69F4D7E0BA}"/>
              </a:ext>
            </a:extLst>
          </p:cNvPr>
          <p:cNvSpPr txBox="1"/>
          <p:nvPr/>
        </p:nvSpPr>
        <p:spPr>
          <a:xfrm>
            <a:off x="2481604" y="6211669"/>
            <a:ext cx="65964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" sz="1800" b="1" i="1" dirty="0">
                <a:latin typeface="Poppins" panose="00000500000000000000" pitchFamily="2" charset="-18"/>
                <a:cs typeface="Poppins" panose="00000500000000000000" pitchFamily="2" charset="-18"/>
              </a:rPr>
              <a:t>Źródło</a:t>
            </a:r>
            <a:r>
              <a:rPr lang="pl" sz="1800" i="1" dirty="0">
                <a:latin typeface="Poppins" panose="00000500000000000000" pitchFamily="2" charset="-18"/>
                <a:cs typeface="Poppins" panose="00000500000000000000" pitchFamily="2" charset="-18"/>
              </a:rPr>
              <a:t>: Eurostat</a:t>
            </a:r>
            <a:r>
              <a:rPr lang="pl" i="1" dirty="0">
                <a:latin typeface="Poppins" panose="00000500000000000000" pitchFamily="2" charset="-18"/>
                <a:cs typeface="Poppins" panose="00000500000000000000" pitchFamily="2" charset="-18"/>
              </a:rPr>
              <a:t>/ dane zgodne z IV kwartałem </a:t>
            </a:r>
            <a:r>
              <a:rPr lang="pl" sz="1800" i="1" dirty="0">
                <a:latin typeface="Poppins" panose="00000500000000000000" pitchFamily="2" charset="-18"/>
                <a:cs typeface="Poppins" panose="00000500000000000000" pitchFamily="2" charset="-18"/>
              </a:rPr>
              <a:t>2023 roku</a:t>
            </a:r>
          </a:p>
          <a:p>
            <a:r>
              <a:rPr lang="en-US" i="1" dirty="0">
                <a:latin typeface="Poppins" panose="00000500000000000000" pitchFamily="2" charset="-18"/>
                <a:cs typeface="Poppins" panose="00000500000000000000" pitchFamily="2" charset="-18"/>
              </a:rPr>
              <a:t>O</a:t>
            </a:r>
            <a:r>
              <a:rPr lang="pl" i="1" dirty="0">
                <a:latin typeface="Poppins" panose="00000500000000000000" pitchFamily="2" charset="-18"/>
                <a:cs typeface="Poppins" panose="00000500000000000000" pitchFamily="2" charset="-18"/>
              </a:rPr>
              <a:t>pracowanie danych dr Konrad Popławski.</a:t>
            </a:r>
            <a:endParaRPr lang="pl" sz="1800" i="1" dirty="0">
              <a:latin typeface="Poppins" panose="00000500000000000000" pitchFamily="2" charset="-18"/>
              <a:cs typeface="Poppins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364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ytuł 1"/>
          <p:cNvSpPr/>
          <p:nvPr/>
        </p:nvSpPr>
        <p:spPr>
          <a:xfrm>
            <a:off x="481320" y="2402280"/>
            <a:ext cx="2915640" cy="1452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pl-PL" sz="3300" b="0" strike="noStrike" spc="-1">
                <a:solidFill>
                  <a:srgbClr val="FFFFFF"/>
                </a:solidFill>
                <a:latin typeface="Verdana"/>
                <a:ea typeface="Verdana"/>
              </a:rPr>
              <a:t>Definicja</a:t>
            </a:r>
            <a:endParaRPr lang="pl-PL" sz="3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rostokąt 161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1" name="pole tekstowe 19"/>
          <p:cNvSpPr/>
          <p:nvPr/>
        </p:nvSpPr>
        <p:spPr>
          <a:xfrm>
            <a:off x="1695414" y="7150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Formuła organizacyjna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ole tekstowe 23"/>
          <p:cNvSpPr/>
          <p:nvPr/>
        </p:nvSpPr>
        <p:spPr>
          <a:xfrm>
            <a:off x="697260" y="1604096"/>
            <a:ext cx="10797480" cy="46779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Od strony organizacyjnej Inicjatywa Trójmorza opiera się corocznych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szczytach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(dyplomacji na szczycie, </a:t>
            </a:r>
            <a:r>
              <a:rPr lang="pl-PL" sz="16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summit diplomacy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), na których przyjmowane są wspólne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deklaracje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. Szczyty są zwoływane przez prezydentów kolejnych państw-organizatorów wydarzenia;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Inicjatywa Trójmorza to elastyczne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forum prezydenckie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, które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zapewnia wsparcie polityczne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w celu wspierania skuteczniejszej współpracy rządów, podmiotów gospodarczych i organizacji pozarządowych zainteresowanych wzmacnianiem więzi regionalnych</a:t>
            </a:r>
            <a:r>
              <a:rPr lang="pl-PL" sz="1600" spc="-1" dirty="0">
                <a:solidFill>
                  <a:srgbClr val="000000"/>
                </a:solidFill>
                <a:latin typeface="Poppins"/>
                <a:ea typeface="DejaVu Sans"/>
              </a:rPr>
              <a:t>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Współpraca koncentruje się na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realizacji projektów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służących rozwojowi </a:t>
            </a:r>
            <a:br>
              <a:rPr sz="1600" dirty="0"/>
            </a:b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powiązań infrastrukturalnych między państwami</a:t>
            </a:r>
            <a:r>
              <a:rPr lang="pl-PL" sz="1600" spc="-1" dirty="0">
                <a:solidFill>
                  <a:srgbClr val="000000"/>
                </a:solidFill>
                <a:latin typeface="Poppins"/>
                <a:ea typeface="DejaVu Sans"/>
              </a:rPr>
              <a:t>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spc="-1" dirty="0">
                <a:solidFill>
                  <a:srgbClr val="000000"/>
                </a:solidFill>
                <a:latin typeface="Poppins"/>
                <a:ea typeface="DejaVu Sans"/>
              </a:rPr>
              <a:t>Uczestnictwo w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oparciu o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członkostwo w UE</a:t>
            </a:r>
            <a:r>
              <a:rPr lang="pl-PL" sz="1600" spc="-1" dirty="0">
                <a:solidFill>
                  <a:srgbClr val="000000"/>
                </a:solidFill>
                <a:latin typeface="Poppins"/>
                <a:ea typeface="DejaVu Sans"/>
              </a:rPr>
              <a:t>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Projekt ma </a:t>
            </a: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charakter komplementarny wobec UE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i ma wzmocnić jej zrównoważony rozwój;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85750" algn="just" defTabSz="914400">
              <a:lnSpc>
                <a:spcPct val="150000"/>
              </a:lnSpc>
              <a:spcAft>
                <a:spcPts val="317"/>
              </a:spcAft>
              <a:buClr>
                <a:srgbClr val="4682B4"/>
              </a:buClr>
              <a:buSzPct val="60000"/>
              <a:buFont typeface="Wingdings" panose="05000000000000000000" pitchFamily="2" charset="2"/>
              <a:buChar char="Ø"/>
            </a:pPr>
            <a:r>
              <a:rPr lang="pl-PL" sz="1600" b="1" strike="noStrike" spc="-1" dirty="0">
                <a:solidFill>
                  <a:srgbClr val="5BA1D3"/>
                </a:solidFill>
                <a:latin typeface="Poppins"/>
                <a:ea typeface="DejaVu Sans"/>
              </a:rPr>
              <a:t>Inicjatywa Trójmorza nie jest organizacją międzynarodową.</a:t>
            </a:r>
            <a:r>
              <a:rPr lang="pl-PL" sz="1600" b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  </a:t>
            </a: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Nie ma statutu, siedziby</a:t>
            </a:r>
            <a:r>
              <a:rPr lang="pl-PL" sz="1600" spc="-1" dirty="0">
                <a:solidFill>
                  <a:srgbClr val="000000"/>
                </a:solidFill>
                <a:latin typeface="Poppins"/>
                <a:ea typeface="DejaVu Sans"/>
              </a:rPr>
              <a:t>,</a:t>
            </a:r>
            <a:br>
              <a:rPr sz="1600" dirty="0"/>
            </a:br>
            <a:r>
              <a:rPr lang="pl-PL" sz="16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sekretariatu, ani stałych struktur instytucjonalnych;</a:t>
            </a:r>
            <a:endParaRPr lang="pl-PL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ostokąt 164"/>
          <p:cNvSpPr/>
          <p:nvPr/>
        </p:nvSpPr>
        <p:spPr>
          <a:xfrm>
            <a:off x="708694" y="3246012"/>
            <a:ext cx="8997480" cy="251748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4" name="Prostokąt 165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5" name="pole tekstowe 32"/>
          <p:cNvSpPr/>
          <p:nvPr/>
        </p:nvSpPr>
        <p:spPr>
          <a:xfrm>
            <a:off x="1685987" y="7399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Geneza </a:t>
            </a: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Inicjatywy Trójmorza </a:t>
            </a:r>
            <a:endParaRPr lang="pl-PL" sz="32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66" name="pole tekstowe 33"/>
          <p:cNvSpPr/>
          <p:nvPr/>
        </p:nvSpPr>
        <p:spPr>
          <a:xfrm>
            <a:off x="612000" y="1834560"/>
            <a:ext cx="10905480" cy="110654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Dążenie do przyspieszenia rozwoju gospodarczego wschodniej części Unii Europejskiej, z naciskiem na rozwój infrastruktury łączącej północ</a:t>
            </a:r>
            <a:br>
              <a:rPr sz="2200" dirty="0"/>
            </a:br>
            <a:r>
              <a:rPr lang="pl-PL" sz="2200" b="0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z południem, co ułatwi realizowanie wspólnych interesów państw regionu;</a:t>
            </a:r>
            <a:endParaRPr lang="pl-PL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ole tekstowe 34"/>
          <p:cNvSpPr/>
          <p:nvPr/>
        </p:nvSpPr>
        <p:spPr>
          <a:xfrm>
            <a:off x="1080000" y="3499920"/>
            <a:ext cx="8277480" cy="219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l-PL" sz="20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„Podam Państwu praktyczny przykład luki infrastrukturalnej</a:t>
            </a:r>
            <a:br>
              <a:rPr sz="2000" dirty="0"/>
            </a:br>
            <a:r>
              <a:rPr lang="pl-PL" sz="20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w regionie: wiecie, że rzeka Dunaj jest naturalną granicą między Bułgarią a Rumunią, naszym północnym sąsiadem. Na 700 km granicy łączą nas  już tylko 2 mosty: na Ruse-Giurgiu</a:t>
            </a:r>
            <a:br>
              <a:rPr sz="2000" dirty="0"/>
            </a:br>
            <a:r>
              <a:rPr lang="pl-PL" sz="20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i na </a:t>
            </a:r>
            <a:r>
              <a:rPr lang="pl-PL" sz="2000" b="0" strike="noStrike" spc="-1" dirty="0" err="1">
                <a:solidFill>
                  <a:srgbClr val="FFFFFF"/>
                </a:solidFill>
                <a:latin typeface="Poppins"/>
                <a:ea typeface="DejaVu Sans"/>
              </a:rPr>
              <a:t>Widyń-Calafat</a:t>
            </a:r>
            <a:r>
              <a:rPr lang="pl-PL" sz="2000" b="0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.”</a:t>
            </a:r>
            <a:endParaRPr lang="pl-PL" sz="20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pl-PL" sz="2000" b="0" strike="noStrike" spc="-1" dirty="0">
              <a:solidFill>
                <a:srgbClr val="000000"/>
              </a:solidFill>
              <a:latin typeface="Arial"/>
            </a:endParaRPr>
          </a:p>
          <a:p>
            <a:pPr algn="r" defTabSz="914400"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Ambasador Bułgarii Emil </a:t>
            </a:r>
            <a:r>
              <a:rPr lang="pl-PL" sz="1800" b="0" i="1" strike="noStrike" spc="-1" dirty="0" err="1">
                <a:solidFill>
                  <a:srgbClr val="FFFFFF"/>
                </a:solidFill>
                <a:latin typeface="Poppins"/>
                <a:ea typeface="DejaVu Sans"/>
              </a:rPr>
              <a:t>Savov</a:t>
            </a:r>
            <a:r>
              <a:rPr lang="pl-PL" sz="1800" b="0" i="1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 </a:t>
            </a:r>
            <a:r>
              <a:rPr lang="pl-PL" sz="1800" b="0" i="1" strike="noStrike" spc="-1" dirty="0" err="1">
                <a:solidFill>
                  <a:srgbClr val="FFFFFF"/>
                </a:solidFill>
                <a:latin typeface="Poppins"/>
                <a:ea typeface="DejaVu Sans"/>
              </a:rPr>
              <a:t>Yalnazov</a:t>
            </a:r>
            <a:r>
              <a:rPr lang="pl-PL" sz="1800" b="0" i="1" strike="noStrike" spc="-1" dirty="0">
                <a:solidFill>
                  <a:srgbClr val="FFFFFF"/>
                </a:solidFill>
                <a:latin typeface="Poppins"/>
                <a:ea typeface="DejaVu Sans"/>
              </a:rPr>
              <a:t>, 2019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ole tekstowe 35"/>
          <p:cNvSpPr/>
          <p:nvPr/>
        </p:nvSpPr>
        <p:spPr>
          <a:xfrm>
            <a:off x="846533" y="6428936"/>
            <a:ext cx="6977713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900" b="1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Źródło</a:t>
            </a:r>
            <a:r>
              <a:rPr lang="pl-PL" sz="9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: A. Orzelska-</a:t>
            </a:r>
            <a:r>
              <a:rPr lang="pl-PL" sz="900" b="0" i="1" strike="noStrike" spc="-1" dirty="0" err="1">
                <a:solidFill>
                  <a:srgbClr val="000000"/>
                </a:solidFill>
                <a:latin typeface="Poppins"/>
                <a:ea typeface="DejaVu Sans"/>
              </a:rPr>
              <a:t>Stączek</a:t>
            </a:r>
            <a:r>
              <a:rPr lang="pl-PL" sz="9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, P. </a:t>
            </a:r>
            <a:r>
              <a:rPr lang="pl-PL" sz="900" b="0" i="1" strike="noStrike" spc="-1" dirty="0" err="1">
                <a:solidFill>
                  <a:srgbClr val="000000"/>
                </a:solidFill>
                <a:latin typeface="Poppins"/>
                <a:ea typeface="DejaVu Sans"/>
              </a:rPr>
              <a:t>Ukielski</a:t>
            </a:r>
            <a:r>
              <a:rPr lang="pl-PL" sz="900" b="0" i="1" strike="noStrike" spc="-1" dirty="0">
                <a:solidFill>
                  <a:srgbClr val="000000"/>
                </a:solidFill>
                <a:latin typeface="Poppins"/>
                <a:ea typeface="DejaVu Sans"/>
              </a:rPr>
              <a:t>, Inicjatywa Trójmorza z perspektywy jej uczestników, Warszawa 2020</a:t>
            </a:r>
            <a:endParaRPr lang="pl-PL" sz="900" b="0" i="1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rostokąt 170"/>
          <p:cNvSpPr/>
          <p:nvPr/>
        </p:nvSpPr>
        <p:spPr>
          <a:xfrm>
            <a:off x="720000" y="1944000"/>
            <a:ext cx="4533480" cy="93420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0" name="Prostokąt 171"/>
          <p:cNvSpPr/>
          <p:nvPr/>
        </p:nvSpPr>
        <p:spPr>
          <a:xfrm>
            <a:off x="5760000" y="1944000"/>
            <a:ext cx="4533480" cy="93420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1" name="Prostokąt 172"/>
          <p:cNvSpPr/>
          <p:nvPr/>
        </p:nvSpPr>
        <p:spPr>
          <a:xfrm>
            <a:off x="720000" y="1944000"/>
            <a:ext cx="4533480" cy="3957480"/>
          </a:xfrm>
          <a:prstGeom prst="rect">
            <a:avLst/>
          </a:prstGeom>
          <a:solidFill>
            <a:srgbClr val="5BA1D3">
              <a:alpha val="8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2" name="Prostokąt 173"/>
          <p:cNvSpPr/>
          <p:nvPr/>
        </p:nvSpPr>
        <p:spPr>
          <a:xfrm>
            <a:off x="5760000" y="1944000"/>
            <a:ext cx="4533480" cy="3957480"/>
          </a:xfrm>
          <a:prstGeom prst="rect">
            <a:avLst/>
          </a:prstGeom>
          <a:solidFill>
            <a:srgbClr val="5BA1D3">
              <a:alpha val="63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3" name="Prostokąt 174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4" name="pole tekstowe 42"/>
          <p:cNvSpPr/>
          <p:nvPr/>
        </p:nvSpPr>
        <p:spPr>
          <a:xfrm>
            <a:off x="5976000" y="3472560"/>
            <a:ext cx="4101840" cy="215330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Nieformalne spotkanie </a:t>
            </a:r>
            <a:br>
              <a:rPr sz="1800" dirty="0"/>
            </a:b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przedstawicieli 12 państw Europy Środkowej przy okazji 70 sesji Zgromadzenia Ogólnego ONZ; tam zapadła decyzja o zorganizowaniu oficjalnego szczytu w Dubrowniku.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ole tekstowe 43"/>
          <p:cNvSpPr/>
          <p:nvPr/>
        </p:nvSpPr>
        <p:spPr>
          <a:xfrm>
            <a:off x="1008000" y="2161080"/>
            <a:ext cx="3885480" cy="1150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483"/>
              </a:spcBef>
              <a:spcAft>
                <a:spcPts val="1483"/>
              </a:spcAft>
            </a:pPr>
            <a:r>
              <a:rPr lang="pl-PL" sz="2600" b="1" strike="noStrike" spc="-1">
                <a:solidFill>
                  <a:srgbClr val="FFFFFF"/>
                </a:solidFill>
                <a:latin typeface="Poppins"/>
                <a:ea typeface="Calibri"/>
              </a:rPr>
              <a:t>Kraków</a:t>
            </a:r>
            <a:endParaRPr lang="pl-PL" sz="26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7000"/>
              </a:lnSpc>
              <a:spcBef>
                <a:spcPts val="1483"/>
              </a:spcBef>
              <a:spcAft>
                <a:spcPts val="1483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8 IX 2015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ole tekstowe 44"/>
          <p:cNvSpPr/>
          <p:nvPr/>
        </p:nvSpPr>
        <p:spPr>
          <a:xfrm>
            <a:off x="6120000" y="2124720"/>
            <a:ext cx="3885480" cy="1150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483"/>
              </a:spcBef>
              <a:spcAft>
                <a:spcPts val="1483"/>
              </a:spcAft>
            </a:pPr>
            <a:r>
              <a:rPr lang="pl-PL" sz="2600" b="1" strike="noStrike" spc="-1">
                <a:solidFill>
                  <a:srgbClr val="FFFFFF"/>
                </a:solidFill>
                <a:latin typeface="Poppins"/>
                <a:ea typeface="Calibri"/>
              </a:rPr>
              <a:t>Nowy Jork</a:t>
            </a:r>
            <a:endParaRPr lang="pl-PL" sz="26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7000"/>
              </a:lnSpc>
              <a:spcBef>
                <a:spcPts val="1483"/>
              </a:spcBef>
              <a:spcAft>
                <a:spcPts val="1483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29 IX 2015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ole tekstowe 45"/>
          <p:cNvSpPr/>
          <p:nvPr/>
        </p:nvSpPr>
        <p:spPr>
          <a:xfrm>
            <a:off x="1008000" y="3574440"/>
            <a:ext cx="3885480" cy="1850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Spotkanie prezydentów Polski Andrzeja Dudy i Chorwacji </a:t>
            </a:r>
            <a:r>
              <a:rPr lang="pl-PL" sz="1800" b="0" strike="noStrike" spc="-1" dirty="0" err="1">
                <a:solidFill>
                  <a:srgbClr val="FFFFFF"/>
                </a:solidFill>
                <a:latin typeface="Poppins"/>
                <a:ea typeface="Calibri"/>
              </a:rPr>
              <a:t>Kolindy</a:t>
            </a: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 </a:t>
            </a:r>
            <a:r>
              <a:rPr lang="pl-PL" sz="1800" b="0" strike="noStrike" spc="-1" dirty="0" err="1">
                <a:solidFill>
                  <a:srgbClr val="FFFFFF"/>
                </a:solidFill>
                <a:latin typeface="Poppins"/>
                <a:ea typeface="Calibri"/>
              </a:rPr>
              <a:t>Grabar</a:t>
            </a: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  </a:t>
            </a:r>
            <a:r>
              <a:rPr lang="pl-PL" sz="1800" b="0" strike="noStrike" spc="-1" dirty="0" err="1">
                <a:solidFill>
                  <a:srgbClr val="FFFFFF"/>
                </a:solidFill>
                <a:latin typeface="Poppins"/>
                <a:ea typeface="Calibri"/>
              </a:rPr>
              <a:t>Kitarović</a:t>
            </a: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: rozmowy o budowie wspólnoty państw między Bałtykiem, Adriatykiem i Morzem Czarnym.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ole tekstowe 22"/>
          <p:cNvSpPr/>
          <p:nvPr/>
        </p:nvSpPr>
        <p:spPr>
          <a:xfrm>
            <a:off x="1610520" y="76631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Geneza </a:t>
            </a: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Inicjatywy Trójmorza </a:t>
            </a:r>
            <a:endParaRPr lang="pl-PL" sz="3200" b="0" strike="noStrike" spc="-1" dirty="0">
              <a:solidFill>
                <a:srgbClr val="0070C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184">
            <a:extLst>
              <a:ext uri="{FF2B5EF4-FFF2-40B4-BE49-F238E27FC236}">
                <a16:creationId xmlns:a16="http://schemas.microsoft.com/office/drawing/2014/main" id="{D5F48743-0EAE-23F5-FEDE-2727E2EC691E}"/>
              </a:ext>
            </a:extLst>
          </p:cNvPr>
          <p:cNvSpPr/>
          <p:nvPr/>
        </p:nvSpPr>
        <p:spPr>
          <a:xfrm>
            <a:off x="720000" y="5537040"/>
            <a:ext cx="9564120" cy="573840"/>
          </a:xfrm>
          <a:prstGeom prst="rect">
            <a:avLst/>
          </a:prstGeom>
          <a:solidFill>
            <a:srgbClr val="91BFE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rostokąt 184">
            <a:extLst>
              <a:ext uri="{FF2B5EF4-FFF2-40B4-BE49-F238E27FC236}">
                <a16:creationId xmlns:a16="http://schemas.microsoft.com/office/drawing/2014/main" id="{734AFA0A-999A-B5F8-4229-D2D2C96EC4EA}"/>
              </a:ext>
            </a:extLst>
          </p:cNvPr>
          <p:cNvSpPr/>
          <p:nvPr/>
        </p:nvSpPr>
        <p:spPr>
          <a:xfrm>
            <a:off x="720000" y="6105202"/>
            <a:ext cx="9564120" cy="684588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rostokąt 180"/>
          <p:cNvSpPr/>
          <p:nvPr/>
        </p:nvSpPr>
        <p:spPr>
          <a:xfrm>
            <a:off x="720000" y="2628360"/>
            <a:ext cx="9573840" cy="5738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0" name="Prostokąt 181"/>
          <p:cNvSpPr/>
          <p:nvPr/>
        </p:nvSpPr>
        <p:spPr>
          <a:xfrm>
            <a:off x="710280" y="1532540"/>
            <a:ext cx="9573840" cy="367618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rostokąt 182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2" name="pole tekstowe 4"/>
          <p:cNvSpPr/>
          <p:nvPr/>
        </p:nvSpPr>
        <p:spPr>
          <a:xfrm>
            <a:off x="1685987" y="72683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Szczyty </a:t>
            </a: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Inicjatywy Trójmorza </a:t>
            </a:r>
            <a:endParaRPr lang="pl-PL" sz="3200" b="0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83" name="Prostokąt 184"/>
          <p:cNvSpPr/>
          <p:nvPr/>
        </p:nvSpPr>
        <p:spPr>
          <a:xfrm>
            <a:off x="710280" y="5038540"/>
            <a:ext cx="9583560" cy="5738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rostokąt 185"/>
          <p:cNvSpPr/>
          <p:nvPr/>
        </p:nvSpPr>
        <p:spPr>
          <a:xfrm>
            <a:off x="720000" y="3809520"/>
            <a:ext cx="9573840" cy="5738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" name="Prostokąt 184">
            <a:extLst>
              <a:ext uri="{FF2B5EF4-FFF2-40B4-BE49-F238E27FC236}">
                <a16:creationId xmlns:a16="http://schemas.microsoft.com/office/drawing/2014/main" id="{85B2190D-CD63-A897-D6CF-3F8D2797C9CD}"/>
              </a:ext>
            </a:extLst>
          </p:cNvPr>
          <p:cNvSpPr/>
          <p:nvPr/>
        </p:nvSpPr>
        <p:spPr>
          <a:xfrm>
            <a:off x="700560" y="1532540"/>
            <a:ext cx="9583560" cy="57384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ole tekstowe 54"/>
          <p:cNvSpPr/>
          <p:nvPr/>
        </p:nvSpPr>
        <p:spPr>
          <a:xfrm>
            <a:off x="1008000" y="1590910"/>
            <a:ext cx="8349840" cy="5198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I	Szczyt Inicjatywy Trójmorza 	Dubrownik	24-25 VIII 2016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II	Szczyt Inicjatywy Trójmorza	Warszawa	6-7 VI 2017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III	Szczyt Inicjatywy Trójmorza	Bukareszt	17-18 IX 2018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IV	Szczyt Inicjatywy Trójmorza	Lublana		5-6 VI 2019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V	Szczyt Inicjatywy Trójmorza	Tallinn		19-20 X 2020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VI	Szczyt Inicjatywy Trójmorza	Sofia		8-9 VII 2021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VII	Szczyt Inicjatywy Trójmorza	Ryga	 	20-21 VI 2022</a:t>
            </a:r>
          </a:p>
          <a:p>
            <a:pPr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rgbClr val="FFFFFF"/>
                </a:solidFill>
                <a:latin typeface="Poppins"/>
                <a:ea typeface="Calibri"/>
              </a:rPr>
              <a:t>VIII	Szczyt Inicjatywy Trójmorza	Bukareszt	 7-8 IX 202</a:t>
            </a:r>
            <a:r>
              <a:rPr lang="pl-PL" sz="1800" b="0" strike="noStrike" spc="-1" dirty="0">
                <a:solidFill>
                  <a:schemeClr val="bg1"/>
                </a:solidFill>
                <a:latin typeface="Poppins"/>
                <a:ea typeface="Calibri"/>
              </a:rPr>
              <a:t>3</a:t>
            </a:r>
          </a:p>
          <a:p>
            <a:pPr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 dirty="0">
                <a:solidFill>
                  <a:schemeClr val="bg1"/>
                </a:solidFill>
                <a:latin typeface="Poppins"/>
                <a:ea typeface="Calibri"/>
              </a:rPr>
              <a:t>IX            </a:t>
            </a:r>
            <a:r>
              <a:rPr lang="pl-PL" spc="-1" dirty="0">
                <a:solidFill>
                  <a:schemeClr val="bg1"/>
                </a:solidFill>
                <a:latin typeface="Poppins"/>
                <a:ea typeface="Calibri"/>
              </a:rPr>
              <a:t>Szczyt Inicjatywy Trójmorza          Wilno                    11 IV 2024</a:t>
            </a:r>
            <a:endParaRPr lang="pl-PL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rostokąt 187"/>
          <p:cNvSpPr/>
          <p:nvPr/>
        </p:nvSpPr>
        <p:spPr>
          <a:xfrm>
            <a:off x="720000" y="1944000"/>
            <a:ext cx="10077840" cy="3993840"/>
          </a:xfrm>
          <a:prstGeom prst="rect">
            <a:avLst/>
          </a:prstGeom>
          <a:solidFill>
            <a:srgbClr val="5BA1D3">
              <a:alpha val="67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rostokąt 188"/>
          <p:cNvSpPr/>
          <p:nvPr/>
        </p:nvSpPr>
        <p:spPr>
          <a:xfrm>
            <a:off x="3312000" y="1944000"/>
            <a:ext cx="5829840" cy="3993840"/>
          </a:xfrm>
          <a:prstGeom prst="rect">
            <a:avLst/>
          </a:prstGeom>
          <a:solidFill>
            <a:srgbClr val="3465A4">
              <a:alpha val="3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8" name="Prostokąt 189"/>
          <p:cNvSpPr/>
          <p:nvPr/>
        </p:nvSpPr>
        <p:spPr>
          <a:xfrm>
            <a:off x="720000" y="576000"/>
            <a:ext cx="861480" cy="861480"/>
          </a:xfrm>
          <a:prstGeom prst="rect">
            <a:avLst/>
          </a:prstGeom>
          <a:solidFill>
            <a:srgbClr val="5BA1D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9" name="pole tekstowe 15"/>
          <p:cNvSpPr/>
          <p:nvPr/>
        </p:nvSpPr>
        <p:spPr>
          <a:xfrm>
            <a:off x="1581480" y="715079"/>
            <a:ext cx="1058148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70C0"/>
                </a:solidFill>
                <a:latin typeface="Poppins"/>
                <a:ea typeface="DejaVu Sans"/>
              </a:rPr>
              <a:t>Inicjatywa Trójmorza </a:t>
            </a:r>
            <a:r>
              <a:rPr lang="pl-PL" sz="3200" b="1" strike="noStrike" spc="-1" dirty="0">
                <a:solidFill>
                  <a:srgbClr val="393939"/>
                </a:solidFill>
                <a:latin typeface="Poppins"/>
                <a:ea typeface="DejaVu Sans"/>
              </a:rPr>
              <a:t>kluczowe decyzje</a:t>
            </a:r>
            <a:endParaRPr lang="pl-PL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Prostokąt 191"/>
          <p:cNvSpPr/>
          <p:nvPr/>
        </p:nvSpPr>
        <p:spPr>
          <a:xfrm>
            <a:off x="720000" y="2880000"/>
            <a:ext cx="10077840" cy="1581840"/>
          </a:xfrm>
          <a:prstGeom prst="rect">
            <a:avLst/>
          </a:prstGeom>
          <a:solidFill>
            <a:srgbClr val="3F93BE">
              <a:alpha val="5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1" name="pole tekstowe 20"/>
          <p:cNvSpPr/>
          <p:nvPr/>
        </p:nvSpPr>
        <p:spPr>
          <a:xfrm>
            <a:off x="3528000" y="3053880"/>
            <a:ext cx="5613840" cy="12247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deklaracja ze szczytu w Dubrowniku: celem Inicjatywy Trójmorza jest rozwój współpracy w obszarze infrastruktury transportowej, cyfrowej i energetycznej;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zdefiniowanie Inicjatywy Trójmorza jako nieformalnej platformy prezydenckiej;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ole tekstowe 61"/>
          <p:cNvSpPr/>
          <p:nvPr/>
        </p:nvSpPr>
        <p:spPr>
          <a:xfrm>
            <a:off x="9216000" y="34585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24-25 VIII</a:t>
            </a:r>
            <a:br>
              <a:rPr sz="1200"/>
            </a:br>
            <a:r>
              <a:rPr lang="pl-PL" sz="1200" b="0" strike="noStrike" spc="-1">
                <a:solidFill>
                  <a:srgbClr val="FFFFFF"/>
                </a:solidFill>
                <a:latin typeface="Poppins"/>
                <a:ea typeface="Segoe UI"/>
              </a:rPr>
              <a:t> 2016</a:t>
            </a:r>
            <a:endParaRPr lang="pl-PL" sz="1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3" name="Obraz 3"/>
          <p:cNvPicPr/>
          <p:nvPr/>
        </p:nvPicPr>
        <p:blipFill>
          <a:blip r:embed="rId3"/>
          <a:stretch/>
        </p:blipFill>
        <p:spPr>
          <a:xfrm>
            <a:off x="2124000" y="3348000"/>
            <a:ext cx="851760" cy="585360"/>
          </a:xfrm>
          <a:prstGeom prst="rect">
            <a:avLst/>
          </a:prstGeom>
          <a:ln w="0">
            <a:noFill/>
          </a:ln>
        </p:spPr>
      </p:pic>
      <p:sp>
        <p:nvSpPr>
          <p:cNvPr id="194" name="pole tekstowe 64"/>
          <p:cNvSpPr/>
          <p:nvPr/>
        </p:nvSpPr>
        <p:spPr>
          <a:xfrm>
            <a:off x="1142640" y="3401280"/>
            <a:ext cx="35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I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ole tekstowe 62"/>
          <p:cNvSpPr/>
          <p:nvPr/>
        </p:nvSpPr>
        <p:spPr>
          <a:xfrm>
            <a:off x="1188000" y="4944240"/>
            <a:ext cx="357840" cy="38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800" b="0" strike="noStrike" spc="-1">
                <a:solidFill>
                  <a:srgbClr val="FFFFFF"/>
                </a:solidFill>
                <a:latin typeface="Poppins"/>
                <a:ea typeface="Calibri"/>
              </a:rPr>
              <a:t>II</a:t>
            </a:r>
            <a:endParaRPr lang="pl-PL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6" name="Obraz 4"/>
          <p:cNvPicPr/>
          <p:nvPr/>
        </p:nvPicPr>
        <p:blipFill>
          <a:blip r:embed="rId4"/>
          <a:stretch/>
        </p:blipFill>
        <p:spPr>
          <a:xfrm>
            <a:off x="2145960" y="4860000"/>
            <a:ext cx="839880" cy="585360"/>
          </a:xfrm>
          <a:prstGeom prst="rect">
            <a:avLst/>
          </a:prstGeom>
          <a:ln w="9360">
            <a:solidFill>
              <a:srgbClr val="000000"/>
            </a:solidFill>
            <a:round/>
          </a:ln>
        </p:spPr>
      </p:pic>
      <p:sp>
        <p:nvSpPr>
          <p:cNvPr id="197" name="pole tekstowe 69"/>
          <p:cNvSpPr/>
          <p:nvPr/>
        </p:nvSpPr>
        <p:spPr>
          <a:xfrm>
            <a:off x="3456000" y="4714200"/>
            <a:ext cx="5613840" cy="1032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prezydent USA jako gość specjalny szczytu deklaruje poparcie dla Inicjatywy Trójmorza;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16000" indent="-216000" defTabSz="914400">
              <a:lnSpc>
                <a:spcPct val="107000"/>
              </a:lnSpc>
              <a:spcBef>
                <a:spcPts val="632"/>
              </a:spcBef>
              <a:spcAft>
                <a:spcPts val="632"/>
              </a:spcAft>
              <a:buClr>
                <a:srgbClr val="FFFFFF"/>
              </a:buClr>
              <a:buFont typeface="Wingdings" charset="2"/>
              <a:buChar char=""/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w deklaracji państwa Inicjatywy Trójmorza podkreślają, że ich współpraca ma wzmacniać spójną i silną Unię Europejską;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ole tekstowe 70"/>
          <p:cNvSpPr/>
          <p:nvPr/>
        </p:nvSpPr>
        <p:spPr>
          <a:xfrm>
            <a:off x="9216000" y="4992120"/>
            <a:ext cx="1293840" cy="480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2-7 VI</a:t>
            </a:r>
            <a:br>
              <a:rPr sz="1200" dirty="0"/>
            </a:br>
            <a:r>
              <a:rPr lang="pl-PL" sz="1200" b="0" strike="noStrike" spc="-1" dirty="0">
                <a:solidFill>
                  <a:srgbClr val="FFFFFF"/>
                </a:solidFill>
                <a:latin typeface="Poppins"/>
                <a:ea typeface="Segoe UI"/>
              </a:rPr>
              <a:t>2017</a:t>
            </a:r>
            <a:endParaRPr lang="pl-PL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rostokąt 200"/>
          <p:cNvSpPr/>
          <p:nvPr/>
        </p:nvSpPr>
        <p:spPr>
          <a:xfrm>
            <a:off x="720000" y="1944000"/>
            <a:ext cx="10077840" cy="933840"/>
          </a:xfrm>
          <a:prstGeom prst="rect">
            <a:avLst/>
          </a:prstGeom>
          <a:solidFill>
            <a:srgbClr val="3465A4">
              <a:alpha val="85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00" name="pole tekstowe 17"/>
          <p:cNvSpPr/>
          <p:nvPr/>
        </p:nvSpPr>
        <p:spPr>
          <a:xfrm>
            <a:off x="1944000" y="2124000"/>
            <a:ext cx="1581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Gospodarz </a:t>
            </a:r>
            <a:br>
              <a:rPr sz="1600"/>
            </a:b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szczytu	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ole tekstowe 63"/>
          <p:cNvSpPr/>
          <p:nvPr/>
        </p:nvSpPr>
        <p:spPr>
          <a:xfrm>
            <a:off x="903240" y="2106720"/>
            <a:ext cx="1005840" cy="610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Numer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ole tekstowe 67"/>
          <p:cNvSpPr/>
          <p:nvPr/>
        </p:nvSpPr>
        <p:spPr>
          <a:xfrm>
            <a:off x="3564000" y="2244240"/>
            <a:ext cx="395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Kluczowe decyzje i efekty szczytu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ole tekstowe 68"/>
          <p:cNvSpPr/>
          <p:nvPr/>
        </p:nvSpPr>
        <p:spPr>
          <a:xfrm>
            <a:off x="9504000" y="2232000"/>
            <a:ext cx="1077840" cy="35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7000"/>
              </a:lnSpc>
              <a:spcBef>
                <a:spcPts val="1199"/>
              </a:spcBef>
              <a:spcAft>
                <a:spcPts val="1199"/>
              </a:spcAft>
            </a:pPr>
            <a:r>
              <a:rPr lang="pl-PL" sz="1600" b="0" strike="noStrike" spc="-1">
                <a:solidFill>
                  <a:srgbClr val="FFFFFF"/>
                </a:solidFill>
                <a:latin typeface="Poppins"/>
                <a:ea typeface="Calibri"/>
              </a:rPr>
              <a:t>Data</a:t>
            </a:r>
            <a:endParaRPr lang="pl-PL" sz="1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6374</TotalTime>
  <Words>1303</Words>
  <Application>Microsoft Office PowerPoint</Application>
  <PresentationFormat>Panoramiczny</PresentationFormat>
  <Paragraphs>200</Paragraphs>
  <Slides>18</Slides>
  <Notes>17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18</vt:i4>
      </vt:variant>
    </vt:vector>
  </HeadingPairs>
  <TitlesOfParts>
    <vt:vector size="28" baseType="lpstr">
      <vt:lpstr>Arial</vt:lpstr>
      <vt:lpstr>Calibri</vt:lpstr>
      <vt:lpstr>Poppins</vt:lpstr>
      <vt:lpstr>Symbol</vt:lpstr>
      <vt:lpstr>Times New Roman</vt:lpstr>
      <vt:lpstr>Verdana</vt:lpstr>
      <vt:lpstr>Wingdings</vt:lpstr>
      <vt:lpstr>Motyw pakietu Office</vt:lpstr>
      <vt:lpstr>Motyw pakietu Office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Artur Lorek</dc:creator>
  <dc:description/>
  <cp:lastModifiedBy>Jędrzej Błaszczak</cp:lastModifiedBy>
  <cp:revision>252</cp:revision>
  <cp:lastPrinted>2023-09-15T00:10:47Z</cp:lastPrinted>
  <dcterms:created xsi:type="dcterms:W3CDTF">2022-04-25T15:19:30Z</dcterms:created>
  <dcterms:modified xsi:type="dcterms:W3CDTF">2024-07-16T10:12:23Z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2e05055-e449-4922-9b24-eaf69810da98_ActionId">
    <vt:lpwstr>05f31867-4639-46bc-84fe-3eb388233118</vt:lpwstr>
  </property>
  <property fmtid="{D5CDD505-2E9C-101B-9397-08002B2CF9AE}" pid="3" name="MSIP_Label_e2e05055-e449-4922-9b24-eaf69810da98_ContentBits">
    <vt:lpwstr>0</vt:lpwstr>
  </property>
  <property fmtid="{D5CDD505-2E9C-101B-9397-08002B2CF9AE}" pid="4" name="MSIP_Label_e2e05055-e449-4922-9b24-eaf69810da98_Enabled">
    <vt:lpwstr>true</vt:lpwstr>
  </property>
  <property fmtid="{D5CDD505-2E9C-101B-9397-08002B2CF9AE}" pid="5" name="MSIP_Label_e2e05055-e449-4922-9b24-eaf69810da98_Method">
    <vt:lpwstr>Privileged</vt:lpwstr>
  </property>
  <property fmtid="{D5CDD505-2E9C-101B-9397-08002B2CF9AE}" pid="6" name="MSIP_Label_e2e05055-e449-4922-9b24-eaf69810da98_Name">
    <vt:lpwstr>e2e05055-e449-4922-9b24-eaf69810da98</vt:lpwstr>
  </property>
  <property fmtid="{D5CDD505-2E9C-101B-9397-08002B2CF9AE}" pid="7" name="MSIP_Label_e2e05055-e449-4922-9b24-eaf69810da98_SetDate">
    <vt:lpwstr>2022-05-18T13:06:42Z</vt:lpwstr>
  </property>
  <property fmtid="{D5CDD505-2E9C-101B-9397-08002B2CF9AE}" pid="8" name="MSIP_Label_e2e05055-e449-4922-9b24-eaf69810da98_SiteId">
    <vt:lpwstr>29bb5b9c-200a-4906-89ef-c651c86ab301</vt:lpwstr>
  </property>
  <property fmtid="{D5CDD505-2E9C-101B-9397-08002B2CF9AE}" pid="9" name="Notes">
    <vt:i4>20</vt:i4>
  </property>
  <property fmtid="{D5CDD505-2E9C-101B-9397-08002B2CF9AE}" pid="10" name="PresentationFormat">
    <vt:lpwstr>Panoramiczny</vt:lpwstr>
  </property>
  <property fmtid="{D5CDD505-2E9C-101B-9397-08002B2CF9AE}" pid="11" name="Slides">
    <vt:i4>21</vt:i4>
  </property>
</Properties>
</file>