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8"/>
  </p:notesMasterIdLst>
  <p:sldIdLst>
    <p:sldId id="353" r:id="rId3"/>
    <p:sldId id="278" r:id="rId4"/>
    <p:sldId id="266" r:id="rId5"/>
    <p:sldId id="269" r:id="rId6"/>
    <p:sldId id="284" r:id="rId7"/>
    <p:sldId id="271" r:id="rId8"/>
    <p:sldId id="280" r:id="rId9"/>
    <p:sldId id="282" r:id="rId10"/>
    <p:sldId id="270" r:id="rId11"/>
    <p:sldId id="281" r:id="rId12"/>
    <p:sldId id="275" r:id="rId13"/>
    <p:sldId id="279" r:id="rId14"/>
    <p:sldId id="274" r:id="rId15"/>
    <p:sldId id="277" r:id="rId16"/>
    <p:sldId id="35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F2777-F59B-4AFF-8F8A-866699A40F43}" v="1" dt="2024-07-09T08:11:23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Orzelska-Stączek" userId="d2e294910d695c7a" providerId="LiveId" clId="{295F2777-F59B-4AFF-8F8A-866699A40F43}"/>
    <pc:docChg chg="undo custSel delSld modSld">
      <pc:chgData name="Agnieszka Orzelska-Stączek" userId="d2e294910d695c7a" providerId="LiveId" clId="{295F2777-F59B-4AFF-8F8A-866699A40F43}" dt="2024-07-09T08:20:05.742" v="246" actId="207"/>
      <pc:docMkLst>
        <pc:docMk/>
      </pc:docMkLst>
      <pc:sldChg chg="modSp del mod">
        <pc:chgData name="Agnieszka Orzelska-Stączek" userId="d2e294910d695c7a" providerId="LiveId" clId="{295F2777-F59B-4AFF-8F8A-866699A40F43}" dt="2024-07-09T08:09:59.566" v="20" actId="47"/>
        <pc:sldMkLst>
          <pc:docMk/>
          <pc:sldMk cId="0" sldId="267"/>
        </pc:sldMkLst>
        <pc:spChg chg="mod">
          <ac:chgData name="Agnieszka Orzelska-Stączek" userId="d2e294910d695c7a" providerId="LiveId" clId="{295F2777-F59B-4AFF-8F8A-866699A40F43}" dt="2024-07-09T08:09:49.682" v="19" actId="20577"/>
          <ac:spMkLst>
            <pc:docMk/>
            <pc:sldMk cId="0" sldId="267"/>
            <ac:spMk id="4" creationId="{5400FA0F-27A4-F05F-C68F-86AD3B887DF5}"/>
          </ac:spMkLst>
        </pc:spChg>
        <pc:spChg chg="mod">
          <ac:chgData name="Agnieszka Orzelska-Stączek" userId="d2e294910d695c7a" providerId="LiveId" clId="{295F2777-F59B-4AFF-8F8A-866699A40F43}" dt="2024-07-09T08:09:42.895" v="17" actId="20577"/>
          <ac:spMkLst>
            <pc:docMk/>
            <pc:sldMk cId="0" sldId="267"/>
            <ac:spMk id="74" creationId="{00000000-0000-0000-0000-000000000000}"/>
          </ac:spMkLst>
        </pc:spChg>
      </pc:sldChg>
      <pc:sldChg chg="modSp mod">
        <pc:chgData name="Agnieszka Orzelska-Stączek" userId="d2e294910d695c7a" providerId="LiveId" clId="{295F2777-F59B-4AFF-8F8A-866699A40F43}" dt="2024-07-09T08:20:05.742" v="246" actId="207"/>
        <pc:sldMkLst>
          <pc:docMk/>
          <pc:sldMk cId="0" sldId="269"/>
        </pc:sldMkLst>
        <pc:spChg chg="mod">
          <ac:chgData name="Agnieszka Orzelska-Stączek" userId="d2e294910d695c7a" providerId="LiveId" clId="{295F2777-F59B-4AFF-8F8A-866699A40F43}" dt="2024-07-09T08:20:05.742" v="246" actId="207"/>
          <ac:spMkLst>
            <pc:docMk/>
            <pc:sldMk cId="0" sldId="269"/>
            <ac:spMk id="88" creationId="{00000000-0000-0000-0000-000000000000}"/>
          </ac:spMkLst>
        </pc:spChg>
      </pc:sldChg>
      <pc:sldChg chg="delSp modSp mod">
        <pc:chgData name="Agnieszka Orzelska-Stączek" userId="d2e294910d695c7a" providerId="LiveId" clId="{295F2777-F59B-4AFF-8F8A-866699A40F43}" dt="2024-07-09T08:14:03.113" v="129" actId="20577"/>
        <pc:sldMkLst>
          <pc:docMk/>
          <pc:sldMk cId="0" sldId="274"/>
        </pc:sldMkLst>
        <pc:spChg chg="mod">
          <ac:chgData name="Agnieszka Orzelska-Stączek" userId="d2e294910d695c7a" providerId="LiveId" clId="{295F2777-F59B-4AFF-8F8A-866699A40F43}" dt="2024-07-09T08:14:03.113" v="129" actId="20577"/>
          <ac:spMkLst>
            <pc:docMk/>
            <pc:sldMk cId="0" sldId="274"/>
            <ac:spMk id="108" creationId="{00000000-0000-0000-0000-000000000000}"/>
          </ac:spMkLst>
        </pc:spChg>
        <pc:picChg chg="del">
          <ac:chgData name="Agnieszka Orzelska-Stączek" userId="d2e294910d695c7a" providerId="LiveId" clId="{295F2777-F59B-4AFF-8F8A-866699A40F43}" dt="2024-07-09T08:12:16.842" v="44" actId="478"/>
          <ac:picMkLst>
            <pc:docMk/>
            <pc:sldMk cId="0" sldId="274"/>
            <ac:picMk id="4" creationId="{4CF02516-117F-4C72-65C0-8E3CAD7B8E37}"/>
          </ac:picMkLst>
        </pc:picChg>
      </pc:sldChg>
      <pc:sldChg chg="modSp mod">
        <pc:chgData name="Agnieszka Orzelska-Stączek" userId="d2e294910d695c7a" providerId="LiveId" clId="{295F2777-F59B-4AFF-8F8A-866699A40F43}" dt="2024-07-09T08:17:47.955" v="204" actId="115"/>
        <pc:sldMkLst>
          <pc:docMk/>
          <pc:sldMk cId="0" sldId="275"/>
        </pc:sldMkLst>
        <pc:spChg chg="mod">
          <ac:chgData name="Agnieszka Orzelska-Stączek" userId="d2e294910d695c7a" providerId="LiveId" clId="{295F2777-F59B-4AFF-8F8A-866699A40F43}" dt="2024-07-09T08:17:47.955" v="204" actId="115"/>
          <ac:spMkLst>
            <pc:docMk/>
            <pc:sldMk cId="0" sldId="275"/>
            <ac:spMk id="112" creationId="{00000000-0000-0000-0000-000000000000}"/>
          </ac:spMkLst>
        </pc:spChg>
      </pc:sldChg>
      <pc:sldChg chg="modSp mod">
        <pc:chgData name="Agnieszka Orzelska-Stączek" userId="d2e294910d695c7a" providerId="LiveId" clId="{295F2777-F59B-4AFF-8F8A-866699A40F43}" dt="2024-07-09T08:19:13.401" v="243" actId="6549"/>
        <pc:sldMkLst>
          <pc:docMk/>
          <pc:sldMk cId="0" sldId="277"/>
        </pc:sldMkLst>
        <pc:spChg chg="mod">
          <ac:chgData name="Agnieszka Orzelska-Stączek" userId="d2e294910d695c7a" providerId="LiveId" clId="{295F2777-F59B-4AFF-8F8A-866699A40F43}" dt="2024-07-09T08:19:13.401" v="243" actId="6549"/>
          <ac:spMkLst>
            <pc:docMk/>
            <pc:sldMk cId="0" sldId="277"/>
            <ac:spMk id="121" creationId="{00000000-0000-0000-0000-000000000000}"/>
          </ac:spMkLst>
        </pc:spChg>
      </pc:sldChg>
      <pc:sldChg chg="delSp modSp mod">
        <pc:chgData name="Agnieszka Orzelska-Stączek" userId="d2e294910d695c7a" providerId="LiveId" clId="{295F2777-F59B-4AFF-8F8A-866699A40F43}" dt="2024-07-09T08:16:32.627" v="202"/>
        <pc:sldMkLst>
          <pc:docMk/>
          <pc:sldMk cId="4111610415" sldId="278"/>
        </pc:sldMkLst>
        <pc:spChg chg="mod">
          <ac:chgData name="Agnieszka Orzelska-Stączek" userId="d2e294910d695c7a" providerId="LiveId" clId="{295F2777-F59B-4AFF-8F8A-866699A40F43}" dt="2024-07-09T08:08:51.555" v="6" actId="207"/>
          <ac:spMkLst>
            <pc:docMk/>
            <pc:sldMk cId="4111610415" sldId="278"/>
            <ac:spMk id="28" creationId="{00000000-0000-0000-0000-000000000000}"/>
          </ac:spMkLst>
        </pc:spChg>
        <pc:spChg chg="del mod">
          <ac:chgData name="Agnieszka Orzelska-Stączek" userId="d2e294910d695c7a" providerId="LiveId" clId="{295F2777-F59B-4AFF-8F8A-866699A40F43}" dt="2024-07-09T08:16:32.627" v="202"/>
          <ac:spMkLst>
            <pc:docMk/>
            <pc:sldMk cId="4111610415" sldId="278"/>
            <ac:spMk id="29" creationId="{00000000-0000-0000-0000-000000000000}"/>
          </ac:spMkLst>
        </pc:spChg>
        <pc:spChg chg="del mod">
          <ac:chgData name="Agnieszka Orzelska-Stączek" userId="d2e294910d695c7a" providerId="LiveId" clId="{295F2777-F59B-4AFF-8F8A-866699A40F43}" dt="2024-07-09T08:16:32.627" v="198"/>
          <ac:spMkLst>
            <pc:docMk/>
            <pc:sldMk cId="4111610415" sldId="278"/>
            <ac:spMk id="30" creationId="{00000000-0000-0000-0000-000000000000}"/>
          </ac:spMkLst>
        </pc:spChg>
        <pc:spChg chg="del mod">
          <ac:chgData name="Agnieszka Orzelska-Stączek" userId="d2e294910d695c7a" providerId="LiveId" clId="{295F2777-F59B-4AFF-8F8A-866699A40F43}" dt="2024-07-09T08:16:32.627" v="200"/>
          <ac:spMkLst>
            <pc:docMk/>
            <pc:sldMk cId="4111610415" sldId="278"/>
            <ac:spMk id="31" creationId="{00000000-0000-0000-0000-000000000000}"/>
          </ac:spMkLst>
        </pc:spChg>
        <pc:spChg chg="mod">
          <ac:chgData name="Agnieszka Orzelska-Stączek" userId="d2e294910d695c7a" providerId="LiveId" clId="{295F2777-F59B-4AFF-8F8A-866699A40F43}" dt="2024-07-09T08:15:57.323" v="187" actId="6549"/>
          <ac:spMkLst>
            <pc:docMk/>
            <pc:sldMk cId="4111610415" sldId="278"/>
            <ac:spMk id="33" creationId="{00000000-0000-0000-0000-000000000000}"/>
          </ac:spMkLst>
        </pc:spChg>
        <pc:picChg chg="mod">
          <ac:chgData name="Agnieszka Orzelska-Stączek" userId="d2e294910d695c7a" providerId="LiveId" clId="{295F2777-F59B-4AFF-8F8A-866699A40F43}" dt="2024-07-09T08:16:29.474" v="195" actId="1076"/>
          <ac:picMkLst>
            <pc:docMk/>
            <pc:sldMk cId="4111610415" sldId="278"/>
            <ac:picMk id="27" creationId="{00000000-0000-0000-0000-000000000000}"/>
          </ac:picMkLst>
        </pc:picChg>
      </pc:sldChg>
      <pc:sldChg chg="delSp modSp mod">
        <pc:chgData name="Agnieszka Orzelska-Stączek" userId="d2e294910d695c7a" providerId="LiveId" clId="{295F2777-F59B-4AFF-8F8A-866699A40F43}" dt="2024-07-09T08:14:24.847" v="130" actId="13926"/>
        <pc:sldMkLst>
          <pc:docMk/>
          <pc:sldMk cId="2621077167" sldId="284"/>
        </pc:sldMkLst>
        <pc:spChg chg="del mod">
          <ac:chgData name="Agnieszka Orzelska-Stączek" userId="d2e294910d695c7a" providerId="LiveId" clId="{295F2777-F59B-4AFF-8F8A-866699A40F43}" dt="2024-07-09T08:11:24.965" v="28" actId="478"/>
          <ac:spMkLst>
            <pc:docMk/>
            <pc:sldMk cId="2621077167" sldId="284"/>
            <ac:spMk id="2" creationId="{9DD32985-2968-789C-604A-9D6B0C7057CE}"/>
          </ac:spMkLst>
        </pc:spChg>
        <pc:spChg chg="mod">
          <ac:chgData name="Agnieszka Orzelska-Stączek" userId="d2e294910d695c7a" providerId="LiveId" clId="{295F2777-F59B-4AFF-8F8A-866699A40F43}" dt="2024-07-09T08:10:08.867" v="21" actId="20577"/>
          <ac:spMkLst>
            <pc:docMk/>
            <pc:sldMk cId="2621077167" sldId="284"/>
            <ac:spMk id="97" creationId="{00000000-0000-0000-0000-000000000000}"/>
          </ac:spMkLst>
        </pc:spChg>
        <pc:spChg chg="mod">
          <ac:chgData name="Agnieszka Orzelska-Stączek" userId="d2e294910d695c7a" providerId="LiveId" clId="{295F2777-F59B-4AFF-8F8A-866699A40F43}" dt="2024-07-09T08:14:24.847" v="130" actId="13926"/>
          <ac:spMkLst>
            <pc:docMk/>
            <pc:sldMk cId="2621077167" sldId="284"/>
            <ac:spMk id="99" creationId="{00000000-0000-0000-0000-000000000000}"/>
          </ac:spMkLst>
        </pc:spChg>
        <pc:picChg chg="del">
          <ac:chgData name="Agnieszka Orzelska-Stączek" userId="d2e294910d695c7a" providerId="LiveId" clId="{295F2777-F59B-4AFF-8F8A-866699A40F43}" dt="2024-07-09T08:11:23.378" v="27" actId="478"/>
          <ac:picMkLst>
            <pc:docMk/>
            <pc:sldMk cId="2621077167" sldId="284"/>
            <ac:picMk id="5122" creationId="{7E1C27B7-DF7C-1009-763B-7DF9C4CC15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przesunąć slajd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Kliknij, aby edytować format notatek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&lt;główka&gt;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&lt;data/godzina&gt;</a:t>
            </a:r>
          </a:p>
        </p:txBody>
      </p:sp>
      <p:sp>
        <p:nvSpPr>
          <p:cNvPr id="18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&lt;stopka&gt;</a:t>
            </a:r>
          </a:p>
        </p:txBody>
      </p:sp>
      <p:sp>
        <p:nvSpPr>
          <p:cNvPr id="19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4CC05F1-482C-4E83-9CA5-BCC3B3B3E636}" type="slidenum"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5187" cy="3344863"/>
          </a:xfrm>
          <a:prstGeom prst="rect">
            <a:avLst/>
          </a:prstGeom>
          <a:ln w="0">
            <a:noFill/>
          </a:ln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3120" cy="390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 idx="11"/>
          </p:nvPr>
        </p:nvSpPr>
        <p:spPr>
          <a:xfrm>
            <a:off x="3850560" y="9428760"/>
            <a:ext cx="2940480" cy="49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3E8E5BE-54EC-41E2-94D8-2BCD6C63282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0292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5187" cy="3344863"/>
          </a:xfrm>
          <a:prstGeom prst="rect">
            <a:avLst/>
          </a:prstGeom>
          <a:ln w="0">
            <a:noFill/>
          </a:ln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3120" cy="390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 idx="11"/>
          </p:nvPr>
        </p:nvSpPr>
        <p:spPr>
          <a:xfrm>
            <a:off x="3850560" y="9428760"/>
            <a:ext cx="2940480" cy="49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3E8E5BE-54EC-41E2-94D8-2BCD6C63282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2440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prstGeom prst="rect">
            <a:avLst/>
          </a:prstGeom>
          <a:ln w="0">
            <a:noFill/>
          </a:ln>
        </p:spPr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ldNum" idx="13"/>
          </p:nvPr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C6619AD-000A-44E2-8E52-87AE8478E07A}" type="slidenum">
              <a:rPr lang="pl-PL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0" y="812800"/>
            <a:ext cx="0" cy="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pPr indent="0" algn="r">
              <a:buNone/>
            </a:pPr>
            <a:fld id="{24CC05F1-482C-4E83-9CA5-BCC3B3B3E636}" type="slidenum">
              <a:rPr lang="pl-PL" sz="1400" b="0" strike="noStrike" spc="-1" smtClean="0">
                <a:solidFill>
                  <a:srgbClr val="000000"/>
                </a:solidFill>
                <a:latin typeface="Times New Roman"/>
              </a:rPr>
              <a:t>4</a:t>
            </a:fld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0837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5187" cy="3344863"/>
          </a:xfrm>
          <a:prstGeom prst="rect">
            <a:avLst/>
          </a:prstGeom>
          <a:ln w="0">
            <a:noFill/>
          </a:ln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3120" cy="390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 idx="11"/>
          </p:nvPr>
        </p:nvSpPr>
        <p:spPr>
          <a:xfrm>
            <a:off x="3850560" y="9428760"/>
            <a:ext cx="2940480" cy="49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3E8E5BE-54EC-41E2-94D8-2BCD6C63282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122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A908B00-5F0F-4C74-8CB2-A4AEA803F65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DF76604-123E-4264-BB95-65385639D94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36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360" cy="205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870"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09480" y="1829520"/>
            <a:ext cx="10971360" cy="205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870"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2A1BB01-2B95-4DCA-90EE-0A0F6A65A2C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&lt;stopka&gt;</a:t>
            </a:r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CC3372B-597A-4BED-BAC3-9FBE564134C5}" type="slidenum">
              <a:rPr lang="pl-PL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&lt;data/godzina&gt;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36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360" cy="43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09480" y="2076840"/>
            <a:ext cx="10971360" cy="43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&lt;stopka&gt;</a:t>
            </a:r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D41ECE9-7269-4D01-B42B-69136567E4C8}" type="slidenum">
              <a:rPr lang="pl-PL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6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&lt;data/godzina&gt;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argounit.eu/https:/rpower.solar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rka.sejm.gov.pl/zapisy9.nsf/0/A7CA90132486654EC1258A0000477E7F/%24File/0398509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rgounit.e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ery.energy/en/home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3seas.eu/media/news/3siif-makes-its-first-investment-in-the-port-sector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/>
          <p:cNvPicPr/>
          <p:nvPr/>
        </p:nvPicPr>
        <p:blipFill>
          <a:blip r:embed="rId3"/>
          <a:stretch/>
        </p:blipFill>
        <p:spPr>
          <a:xfrm>
            <a:off x="0" y="360"/>
            <a:ext cx="12191400" cy="6857640"/>
          </a:xfrm>
          <a:prstGeom prst="rect">
            <a:avLst/>
          </a:prstGeom>
          <a:ln w="0">
            <a:noFill/>
          </a:ln>
        </p:spPr>
      </p:pic>
      <p:sp>
        <p:nvSpPr>
          <p:cNvPr id="28" name="pole tekstowe 21"/>
          <p:cNvSpPr/>
          <p:nvPr/>
        </p:nvSpPr>
        <p:spPr>
          <a:xfrm>
            <a:off x="1717801" y="468138"/>
            <a:ext cx="6253155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pl-PL" sz="3200" b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Fundusz Inwestycyjny Inicjatywy Trójmorza</a:t>
            </a:r>
            <a:endParaRPr lang="pl-PL" sz="3200" b="0" strike="noStrike" spc="-1" dirty="0">
              <a:solidFill>
                <a:srgbClr val="FFC000"/>
              </a:solidFill>
              <a:latin typeface="Arial"/>
            </a:endParaRPr>
          </a:p>
        </p:txBody>
      </p:sp>
      <p:sp>
        <p:nvSpPr>
          <p:cNvPr id="32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36C87DB-CD51-8399-D11E-7A034F204782}"/>
              </a:ext>
            </a:extLst>
          </p:cNvPr>
          <p:cNvSpPr txBox="1"/>
          <p:nvPr/>
        </p:nvSpPr>
        <p:spPr>
          <a:xfrm>
            <a:off x="720000" y="2844225"/>
            <a:ext cx="61698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pl" sz="3600" b="1" strike="noStrike" spc="-1" dirty="0">
                <a:solidFill>
                  <a:srgbClr val="002060"/>
                </a:solidFill>
                <a:latin typeface="Poppins"/>
                <a:ea typeface="DejaVu Sans"/>
              </a:rPr>
              <a:t>Podstawowe informacje</a:t>
            </a:r>
          </a:p>
        </p:txBody>
      </p:sp>
      <p:pic>
        <p:nvPicPr>
          <p:cNvPr id="1028" name="Picture 4" descr="Brak dostępnego opisu zdjęcia.">
            <a:extLst>
              <a:ext uri="{FF2B5EF4-FFF2-40B4-BE49-F238E27FC236}">
                <a16:creationId xmlns:a16="http://schemas.microsoft.com/office/drawing/2014/main" id="{C57FDC97-C4AF-7178-F3B8-0C520722A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75" y="4279905"/>
            <a:ext cx="1699651" cy="16996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317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ole tekstowe 2"/>
          <p:cNvSpPr/>
          <p:nvPr/>
        </p:nvSpPr>
        <p:spPr>
          <a:xfrm>
            <a:off x="1924920" y="584543"/>
            <a:ext cx="7888680" cy="7549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Inwestycja w R. Power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2" name="pole tekstowe 8"/>
          <p:cNvSpPr/>
          <p:nvPr/>
        </p:nvSpPr>
        <p:spPr>
          <a:xfrm>
            <a:off x="1743840" y="2118240"/>
            <a:ext cx="8250840" cy="33729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Fundusz w lutym 2023 roku nabył mniejszościowy pakiet udziałów w spółce R. Power, która jest największą firmą w sektorze </a:t>
            </a:r>
            <a:r>
              <a:rPr lang="pl-PL" sz="1800" b="0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fotowoltaiki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w Polsce;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Poza Polską, rozwija projekty fotowoltaiczne na terytorium Portugalii, Włoch i Hiszpanii</a:t>
            </a:r>
            <a:r>
              <a:rPr lang="pl-PL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;</a:t>
            </a:r>
            <a:endParaRPr lang="pl-PL" b="0" i="0" dirty="0">
              <a:solidFill>
                <a:srgbClr val="383838"/>
              </a:solidFill>
              <a:effectLst/>
              <a:highlight>
                <a:srgbClr val="FFFFFF"/>
              </a:highlight>
              <a:latin typeface="Poppins" panose="00000500000000000000" pitchFamily="2" charset="-18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R. Power działa w całym łańcuchu wartości rynku PV – rozwija projekty elektrowni, buduje je, jak i świadczy usługi zarządzania, serwisowania i obsługi elektrowni fotowoltaicznych</a:t>
            </a:r>
            <a:r>
              <a:rPr lang="pl-PL" i="0" spc="-1" dirty="0">
                <a:solidFill>
                  <a:schemeClr val="dk1"/>
                </a:solidFill>
                <a:effectLst/>
                <a:highlight>
                  <a:srgbClr val="FFFFFF"/>
                </a:highlight>
                <a:latin typeface="Poppins"/>
              </a:rPr>
              <a:t>;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50" name="Picture 2" descr="Praca w firmie R.Power Renewables – profil pracodawcy">
            <a:extLst>
              <a:ext uri="{FF2B5EF4-FFF2-40B4-BE49-F238E27FC236}">
                <a16:creationId xmlns:a16="http://schemas.microsoft.com/office/drawing/2014/main" id="{FE5E2A89-7108-9A93-0F25-75F175A24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520" y="182603"/>
            <a:ext cx="1779702" cy="17797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BF83047D-087A-2E78-9318-4320A0F442D2}"/>
              </a:ext>
            </a:extLst>
          </p:cNvPr>
          <p:cNvSpPr txBox="1"/>
          <p:nvPr/>
        </p:nvSpPr>
        <p:spPr>
          <a:xfrm>
            <a:off x="1924920" y="6113535"/>
            <a:ext cx="93778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Strona internetowa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</a:t>
            </a:r>
            <a:r>
              <a:rPr lang="en-US" sz="1400" dirty="0">
                <a:latin typeface="Poppins" panose="00000500000000000000" pitchFamily="2" charset="-18"/>
                <a:cs typeface="Poppins" panose="00000500000000000000" pitchFamily="2" charset="-18"/>
                <a:hlinkClick r:id="rId3"/>
              </a:rPr>
              <a:t>https://cargounit.eu/https://rpower.solar/</a:t>
            </a:r>
            <a:endParaRPr lang="pl-PL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Zobacz również: 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https://www.amberinfrastructure.com/sectors/case-studies/rpower-renewables</a:t>
            </a:r>
            <a:endParaRPr lang="en-US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59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ole tekstowe 2"/>
          <p:cNvSpPr/>
          <p:nvPr/>
        </p:nvSpPr>
        <p:spPr>
          <a:xfrm>
            <a:off x="1831076" y="628534"/>
            <a:ext cx="8020799" cy="7549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N</a:t>
            </a:r>
            <a:r>
              <a:rPr lang="en-US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owe </a:t>
            </a:r>
            <a:r>
              <a:rPr lang="en-US" sz="3200" b="1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inwestycje</a:t>
            </a: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– Bukareszt 2023 r.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3A97122-D8EC-5019-FA84-C44BA95675B2}"/>
              </a:ext>
            </a:extLst>
          </p:cNvPr>
          <p:cNvSpPr txBox="1"/>
          <p:nvPr/>
        </p:nvSpPr>
        <p:spPr>
          <a:xfrm>
            <a:off x="1150020" y="1728271"/>
            <a:ext cx="10667580" cy="4039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Ze Wspólnej Deklaracji 8. Szczytu Inicjatywy Trójmorza (Bukareszt, 6-7 września 2023 r.)</a:t>
            </a:r>
          </a:p>
          <a:p>
            <a:pPr algn="just" defTabSz="914400">
              <a:lnSpc>
                <a:spcPct val="150000"/>
              </a:lnSpc>
            </a:pPr>
            <a:endParaRPr lang="pl-PL" i="1" spc="-1" dirty="0">
              <a:solidFill>
                <a:srgbClr val="383838"/>
              </a:solidFill>
              <a:latin typeface="Poppins"/>
              <a:ea typeface="DejaVu Sans"/>
            </a:endParaRPr>
          </a:p>
          <a:p>
            <a:pPr algn="just" defTabSz="914400">
              <a:lnSpc>
                <a:spcPct val="150000"/>
              </a:lnSpc>
            </a:pPr>
            <a:r>
              <a:rPr lang="pl-PL" b="0" i="1" strike="noStrike" spc="-1" dirty="0">
                <a:solidFill>
                  <a:srgbClr val="383838"/>
                </a:solidFill>
                <a:latin typeface="Poppins"/>
                <a:ea typeface="DejaVu Sans"/>
              </a:rPr>
              <a:t>Potwierdzamy istnienie mnogości atrakcyjnych możliwości inwestycyjnych w ramach </a:t>
            </a:r>
            <a:r>
              <a:rPr lang="pl-PL" b="1" i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3SIIF</a:t>
            </a:r>
            <a:r>
              <a:rPr lang="pl-PL" b="0" i="1" strike="noStrike" spc="-1" dirty="0">
                <a:solidFill>
                  <a:srgbClr val="002060"/>
                </a:solidFill>
                <a:latin typeface="Poppins"/>
                <a:ea typeface="DejaVu Sans"/>
              </a:rPr>
              <a:t> </a:t>
            </a:r>
            <a:r>
              <a:rPr lang="pl-PL" b="0" i="1" strike="noStrike" spc="-1" dirty="0">
                <a:solidFill>
                  <a:srgbClr val="383838"/>
                </a:solidFill>
                <a:latin typeface="Poppins"/>
                <a:ea typeface="DejaVu Sans"/>
              </a:rPr>
              <a:t>oraz sukces początkowego funduszu inwestycyjnego, gorąco zachęcając kolejnych kluczowych sponsorów </a:t>
            </a:r>
            <a:r>
              <a:rPr lang="pl-PL" b="1" i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3SIIF</a:t>
            </a:r>
            <a:r>
              <a:rPr lang="pl-PL" b="0" i="1" strike="noStrike" spc="-1" dirty="0">
                <a:solidFill>
                  <a:srgbClr val="383838"/>
                </a:solidFill>
                <a:latin typeface="Poppins"/>
                <a:ea typeface="DejaVu Sans"/>
              </a:rPr>
              <a:t> do rychłego włączenia się w działania mające na celu złagodzenie wyzwań makroekonomicznych w regionie, poprzez skierowanie inwestycji do zorientowanego na ekologię następcy funduszu infrastrukturalnego oraz kontynuując pozyskiwanie środków na finansowanie dużej liczby projektów w całym regionie </a:t>
            </a:r>
            <a:r>
              <a:rPr lang="pl-PL" b="1" i="1" strike="noStrike" spc="-1" dirty="0">
                <a:solidFill>
                  <a:srgbClr val="0A6EAA"/>
                </a:solidFill>
                <a:latin typeface="Poppins"/>
                <a:ea typeface="DejaVu Sans"/>
              </a:rPr>
              <a:t>3SI</a:t>
            </a:r>
            <a:r>
              <a:rPr lang="pl-PL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.</a:t>
            </a:r>
            <a:endParaRPr lang="pl-PL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50000"/>
              </a:lnSpc>
            </a:pPr>
            <a:r>
              <a:rPr lang="pl-PL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</a:t>
            </a:r>
            <a:endParaRPr lang="pl-PL" sz="1000" i="1" strike="noStrike" spc="-1" dirty="0">
              <a:solidFill>
                <a:srgbClr val="000000"/>
              </a:solidFill>
              <a:latin typeface="Poppins"/>
              <a:ea typeface="DejaVu Sans"/>
            </a:endParaRPr>
          </a:p>
          <a:p>
            <a:pPr defTabSz="914400">
              <a:lnSpc>
                <a:spcPct val="150000"/>
              </a:lnSpc>
            </a:pPr>
            <a:r>
              <a:rPr lang="pl-PL" sz="1000" i="1" strike="noStrike" spc="-1" dirty="0">
                <a:solidFill>
                  <a:srgbClr val="002060"/>
                </a:solidFill>
                <a:latin typeface="Poppins"/>
                <a:ea typeface="DejaVu Sans"/>
              </a:rPr>
              <a:t>Źródło</a:t>
            </a:r>
            <a:r>
              <a:rPr lang="pl-PL" sz="100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: https://trojmorze.isppan.waw.pl/deklaracje/wspolna-deklaracja-viii-szczytu-inicjatywy-trojmorza-bukareszt-6-7-wrzesnia-2023-r/</a:t>
            </a:r>
            <a:endParaRPr lang="pl-PL" sz="1000" i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ole tekstowe 2"/>
          <p:cNvSpPr/>
          <p:nvPr/>
        </p:nvSpPr>
        <p:spPr>
          <a:xfrm>
            <a:off x="1734413" y="576000"/>
            <a:ext cx="8020800" cy="7549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l-PL" sz="3200" b="1" spc="-1" dirty="0">
                <a:solidFill>
                  <a:schemeClr val="dk1"/>
                </a:solidFill>
                <a:latin typeface="Poppins"/>
                <a:ea typeface="DejaVu Sans"/>
              </a:rPr>
              <a:t>Nowe instrumenty </a:t>
            </a: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– Wilno  2024 r.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368B2CB-34D3-C640-133E-81559B127E9C}"/>
              </a:ext>
            </a:extLst>
          </p:cNvPr>
          <p:cNvSpPr txBox="1"/>
          <p:nvPr/>
        </p:nvSpPr>
        <p:spPr>
          <a:xfrm>
            <a:off x="720000" y="1448633"/>
            <a:ext cx="10676680" cy="4891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spc="-1" dirty="0">
                <a:solidFill>
                  <a:srgbClr val="000000"/>
                </a:solidFill>
                <a:latin typeface="Poppins"/>
              </a:rPr>
              <a:t>Ze Wspólnej Deklaracji 9. Szczytu Inicjatywy Trójmorza w Wilnie (Wilno, 11 kwietnia 2024):</a:t>
            </a:r>
          </a:p>
          <a:p>
            <a:pPr algn="just">
              <a:lnSpc>
                <a:spcPct val="150000"/>
              </a:lnSpc>
            </a:pPr>
            <a:r>
              <a:rPr lang="pl-PL" sz="2000" b="1" spc="-1" dirty="0">
                <a:solidFill>
                  <a:srgbClr val="000000"/>
                </a:solidFill>
                <a:latin typeface="Poppins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pl-PL" sz="1400" b="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Pochwalamy wyniki osiągnięte przez obecny </a:t>
            </a:r>
            <a:r>
              <a:rPr lang="pl-PL" sz="1400" b="1" i="1" spc="-1" dirty="0">
                <a:solidFill>
                  <a:srgbClr val="FFC000"/>
                </a:solidFill>
                <a:latin typeface="Poppins"/>
                <a:ea typeface="DejaVu Sans"/>
              </a:rPr>
              <a:t>F</a:t>
            </a:r>
            <a:r>
              <a:rPr lang="pl-PL" sz="1400" b="1" i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undusz </a:t>
            </a:r>
            <a:r>
              <a:rPr lang="pl-PL" sz="1400" b="1" i="1" spc="-1" dirty="0">
                <a:solidFill>
                  <a:srgbClr val="FFC000"/>
                </a:solidFill>
                <a:latin typeface="Poppins"/>
                <a:ea typeface="DejaVu Sans"/>
              </a:rPr>
              <a:t>I</a:t>
            </a:r>
            <a:r>
              <a:rPr lang="pl-PL" sz="1400" b="1" i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nwestycyjny Inicjatywy Trójmorza</a:t>
            </a:r>
            <a:r>
              <a:rPr lang="pl-PL" sz="1400" b="0" i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 </a:t>
            </a:r>
            <a:r>
              <a:rPr lang="pl-PL" sz="1400" b="0" i="1" strike="noStrike" spc="-1" dirty="0">
                <a:latin typeface="Poppins"/>
                <a:ea typeface="DejaVu Sans"/>
              </a:rPr>
              <a:t>(3SIIF) oraz jego wkład w ułatwianie wzrostu gospodarczego i łączności poprzez inwestycje strategiczne.</a:t>
            </a:r>
          </a:p>
          <a:p>
            <a:pPr algn="just">
              <a:lnSpc>
                <a:spcPct val="150000"/>
              </a:lnSpc>
            </a:pPr>
            <a:endParaRPr lang="pl-PL" sz="1400" b="0" i="1" strike="noStrike" spc="-1" dirty="0">
              <a:latin typeface="Poppins"/>
              <a:ea typeface="DejaVu Sans"/>
            </a:endParaRPr>
          </a:p>
          <a:p>
            <a:pPr algn="just">
              <a:lnSpc>
                <a:spcPct val="150000"/>
              </a:lnSpc>
            </a:pPr>
            <a:r>
              <a:rPr lang="pl-PL" sz="1400" b="0" i="1" strike="noStrike" spc="-1" dirty="0">
                <a:latin typeface="Poppins"/>
                <a:ea typeface="DejaVu Sans"/>
              </a:rPr>
              <a:t>Z zadowoleniem przyjmujemy także </a:t>
            </a:r>
            <a:r>
              <a:rPr lang="pl-PL" sz="1400" b="1" i="1" strike="noStrike" spc="-1" dirty="0">
                <a:latin typeface="Poppins"/>
                <a:ea typeface="DejaVu Sans"/>
              </a:rPr>
              <a:t>utworzenie specjalnej grupy roboczej</a:t>
            </a:r>
            <a:r>
              <a:rPr lang="pl-PL" sz="1400" b="0" i="1" strike="noStrike" spc="-1" dirty="0">
                <a:latin typeface="Poppins"/>
                <a:ea typeface="DejaVu Sans"/>
              </a:rPr>
              <a:t>, której zadaniem będzie przygotowanie podwalin pod </a:t>
            </a:r>
            <a:r>
              <a:rPr lang="pl-PL" sz="1400" b="1" i="1" strike="noStrike" spc="-1" dirty="0">
                <a:latin typeface="Poppins"/>
                <a:ea typeface="DejaVu Sans"/>
              </a:rPr>
              <a:t>następcę istniejącego funduszu</a:t>
            </a:r>
            <a:r>
              <a:rPr lang="pl-PL" sz="1400" b="0" i="1" strike="noStrike" spc="-1" dirty="0">
                <a:latin typeface="Poppins"/>
                <a:ea typeface="DejaVu Sans"/>
              </a:rPr>
              <a:t>. Kontynuacja tej inicjatywy podkreśla nasze zaangażowanie we wspieranie rozwoju infrastruktury i zrównoważonego dobrobytu gospodarczego w całym regionie Trójmorza. </a:t>
            </a:r>
          </a:p>
          <a:p>
            <a:pPr algn="just">
              <a:lnSpc>
                <a:spcPct val="150000"/>
              </a:lnSpc>
            </a:pPr>
            <a:endParaRPr lang="pl-PL" sz="1400" b="0" i="1" strike="noStrike" spc="-1" dirty="0">
              <a:latin typeface="Poppins"/>
              <a:ea typeface="DejaVu Sans"/>
            </a:endParaRPr>
          </a:p>
          <a:p>
            <a:pPr algn="just">
              <a:lnSpc>
                <a:spcPct val="150000"/>
              </a:lnSpc>
            </a:pPr>
            <a:r>
              <a:rPr lang="pl-PL" sz="1400" b="0" i="1" strike="noStrike" spc="-1" dirty="0">
                <a:latin typeface="Poppins"/>
                <a:ea typeface="DejaVu Sans"/>
              </a:rPr>
              <a:t>Ponadto odnotowujemy postęp w tworzeniu </a:t>
            </a:r>
            <a:r>
              <a:rPr lang="pl-PL" sz="1400" b="1" i="1" strike="noStrike" spc="-1" dirty="0">
                <a:latin typeface="Poppins"/>
                <a:ea typeface="DejaVu Sans"/>
              </a:rPr>
              <a:t>Funduszu Innowacyjności</a:t>
            </a:r>
            <a:r>
              <a:rPr lang="pl-PL" sz="1400" b="0" i="1" strike="noStrike" spc="-1" dirty="0">
                <a:latin typeface="Poppins"/>
                <a:ea typeface="DejaVu Sans"/>
              </a:rPr>
              <a:t> </a:t>
            </a:r>
            <a:r>
              <a:rPr lang="pl-PL" sz="1400" b="1" i="1" strike="noStrike" spc="-1" dirty="0">
                <a:latin typeface="Poppins"/>
                <a:ea typeface="DejaVu Sans"/>
              </a:rPr>
              <a:t>3SI</a:t>
            </a:r>
            <a:r>
              <a:rPr lang="pl-PL" sz="1400" b="0" i="1" strike="noStrike" spc="-1" dirty="0">
                <a:latin typeface="Poppins"/>
                <a:ea typeface="DejaVu Sans"/>
              </a:rPr>
              <a:t> we współpracy </a:t>
            </a:r>
            <a:r>
              <a:rPr lang="pl-PL" sz="1400" b="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z Europejskim Funduszem Inwestycyjnym (EFI), z perspektywą zapewnienia kapitału przedsiębiorstwom w całym regionie Trójmorza, wypełniając lukę w finansowaniu innowacji, zwiększając w ten sposób konkurencyjność przedsiębiorstw Trójmorza.</a:t>
            </a:r>
          </a:p>
          <a:p>
            <a:pPr algn="just">
              <a:lnSpc>
                <a:spcPct val="150000"/>
              </a:lnSpc>
            </a:pPr>
            <a:endParaRPr lang="pl-PL" sz="20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50000"/>
              </a:lnSpc>
            </a:pPr>
            <a:r>
              <a:rPr lang="pl-PL" sz="1000" i="1" strike="noStrike" spc="-1" dirty="0">
                <a:solidFill>
                  <a:srgbClr val="002060"/>
                </a:solidFill>
                <a:latin typeface="Poppins"/>
                <a:ea typeface="DejaVu Sans"/>
              </a:rPr>
              <a:t>Źródło</a:t>
            </a:r>
            <a:r>
              <a:rPr lang="pl-PL" sz="100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: https://trojmorze.isppan.waw.pl/deklaracje/2394/</a:t>
            </a:r>
            <a:endParaRPr lang="pl-PL" sz="1000" i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535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ole tekstowe 2"/>
          <p:cNvSpPr/>
          <p:nvPr/>
        </p:nvSpPr>
        <p:spPr>
          <a:xfrm>
            <a:off x="1783227" y="576000"/>
            <a:ext cx="8906769" cy="7549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sz="3200" b="1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Przyszłość</a:t>
            </a:r>
            <a:r>
              <a:rPr lang="en-US" sz="3200" b="1" strike="noStrike" spc="-1" dirty="0">
                <a:solidFill>
                  <a:srgbClr val="FFC819"/>
                </a:solidFill>
                <a:latin typeface="Poppins"/>
                <a:ea typeface="DejaVu Sans"/>
              </a:rPr>
              <a:t> </a:t>
            </a:r>
            <a:r>
              <a:rPr lang="en-US" sz="3200" b="1" strike="noStrike" spc="-1" dirty="0" err="1">
                <a:solidFill>
                  <a:srgbClr val="FFC000"/>
                </a:solidFill>
                <a:latin typeface="Poppins"/>
                <a:ea typeface="DejaVu Sans"/>
              </a:rPr>
              <a:t>Funduszu</a:t>
            </a:r>
            <a:r>
              <a:rPr lang="en-US" sz="3200" b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 </a:t>
            </a:r>
            <a:r>
              <a:rPr lang="en-US" sz="3200" b="1" strike="noStrike" spc="-1" dirty="0" err="1">
                <a:solidFill>
                  <a:srgbClr val="FFC000"/>
                </a:solidFill>
                <a:latin typeface="Poppins"/>
                <a:ea typeface="DejaVu Sans"/>
              </a:rPr>
              <a:t>Inwestycyjnego</a:t>
            </a:r>
            <a:r>
              <a:rPr lang="pl-PL" sz="3200" b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 3SI</a:t>
            </a:r>
            <a:endParaRPr lang="pl-PL" sz="3200" b="0" strike="noStrike" spc="-1" dirty="0">
              <a:solidFill>
                <a:srgbClr val="FFC000"/>
              </a:solidFill>
              <a:latin typeface="Arial"/>
            </a:endParaRPr>
          </a:p>
        </p:txBody>
      </p:sp>
      <p:sp>
        <p:nvSpPr>
          <p:cNvPr id="107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2004546-6A9C-73F0-CD51-EC3D904578F9}"/>
              </a:ext>
            </a:extLst>
          </p:cNvPr>
          <p:cNvSpPr txBox="1"/>
          <p:nvPr/>
        </p:nvSpPr>
        <p:spPr>
          <a:xfrm>
            <a:off x="1577880" y="6211669"/>
            <a:ext cx="1005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  <a:cs typeface="Poppins" panose="00000500000000000000" pitchFamily="2" charset="-18"/>
              </a:rPr>
              <a:t>Źródło</a:t>
            </a:r>
            <a:r>
              <a:rPr lang="pl-PL" sz="1000" b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  <a:cs typeface="Poppins" panose="00000500000000000000" pitchFamily="2" charset="-18"/>
              </a:rPr>
              <a:t>: Przebieg z posiedzenia komisji spraw zagranicznych, https://orka.sejm.gov.pl/zapisy9.nsf/0/A7CA90132486654EC1258A0000477E7F/%24File/0398509.pdf</a:t>
            </a:r>
            <a:endParaRPr lang="en-US" sz="1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endParaRPr lang="en-US" sz="10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2E9212A-4773-F4BF-1F69-A430EFA9FAB5}"/>
              </a:ext>
            </a:extLst>
          </p:cNvPr>
          <p:cNvSpPr txBox="1"/>
          <p:nvPr/>
        </p:nvSpPr>
        <p:spPr>
          <a:xfrm>
            <a:off x="1577880" y="2140449"/>
            <a:ext cx="7812464" cy="2127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Środki w obecnym </a:t>
            </a:r>
            <a:r>
              <a:rPr lang="pl-PL" sz="1800" b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Funduszu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zostały rozdysponowane</a:t>
            </a:r>
            <a:r>
              <a:rPr lang="pl-PL" spc="-1" dirty="0">
                <a:solidFill>
                  <a:schemeClr val="dk1"/>
                </a:solidFill>
                <a:latin typeface="Poppins"/>
                <a:ea typeface="DejaVu Sans"/>
              </a:rPr>
              <a:t>.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endParaRPr lang="pl-PL" sz="1800" b="0" strike="noStrike" spc="-1" dirty="0">
              <a:solidFill>
                <a:schemeClr val="dk1"/>
              </a:solidFill>
              <a:latin typeface="Poppins"/>
              <a:ea typeface="DejaVu Sans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Państwa </a:t>
            </a:r>
            <a:r>
              <a:rPr lang="pl-PL" sz="18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3SI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rozważają uruchomienie kolejnego funduszu na podobnych zasadach jak dotychczasowy</a:t>
            </a:r>
            <a:r>
              <a:rPr lang="pl-PL" spc="-1" dirty="0">
                <a:solidFill>
                  <a:schemeClr val="dk1"/>
                </a:solidFill>
                <a:latin typeface="Poppins"/>
                <a:ea typeface="DejaVu Sans"/>
              </a:rPr>
              <a:t> (zob. </a:t>
            </a:r>
            <a:r>
              <a:rPr lang="pl-PL" sz="1800" spc="-1" dirty="0">
                <a:solidFill>
                  <a:srgbClr val="000000"/>
                </a:solidFill>
                <a:latin typeface="Poppins"/>
              </a:rPr>
              <a:t>Wspólna Deklaracja 9. Szczytu Inicjatywy Trójmorza w Wilnie</a:t>
            </a:r>
            <a:r>
              <a:rPr lang="pl-PL" spc="-1" dirty="0">
                <a:solidFill>
                  <a:schemeClr val="dk1"/>
                </a:solidFill>
                <a:latin typeface="Poppins"/>
                <a:ea typeface="DejaVu Sans"/>
              </a:rPr>
              <a:t>, 2024).</a:t>
            </a:r>
            <a:endParaRPr lang="pl-PL" sz="180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0" name="pole tekstowe 4"/>
          <p:cNvSpPr/>
          <p:nvPr/>
        </p:nvSpPr>
        <p:spPr>
          <a:xfrm>
            <a:off x="1696931" y="422699"/>
            <a:ext cx="11510021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Czym jest, a czym nie jest </a:t>
            </a:r>
          </a:p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FFC819"/>
                </a:solidFill>
                <a:latin typeface="Poppins"/>
                <a:ea typeface="DejaVu Sans"/>
              </a:rPr>
              <a:t>Fundusz Inwestycyjny 3SI</a:t>
            </a: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?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ole tekstowe 6"/>
          <p:cNvSpPr/>
          <p:nvPr/>
        </p:nvSpPr>
        <p:spPr>
          <a:xfrm>
            <a:off x="1441681" y="1619390"/>
            <a:ext cx="4545720" cy="36918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00B050"/>
                </a:solidFill>
                <a:latin typeface="Poppins"/>
                <a:ea typeface="DejaVu Sans"/>
              </a:rPr>
              <a:t>TAK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Fundusz, do którego środki wpłaciło 9 instytucji rozwoju z państw </a:t>
            </a:r>
            <a:r>
              <a:rPr lang="pl-PL" sz="18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3SI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000000"/>
              </a:buClr>
            </a:pPr>
            <a:endParaRPr lang="pl-PL" spc="-1" dirty="0">
              <a:solidFill>
                <a:schemeClr val="dk1"/>
              </a:solidFill>
              <a:latin typeface="Poppins"/>
              <a:ea typeface="DejaVu Sans"/>
            </a:endParaRPr>
          </a:p>
          <a:p>
            <a:pPr defTabSz="914400">
              <a:lnSpc>
                <a:spcPct val="100000"/>
              </a:lnSpc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Fundusz inwestujący w przedsiębiorstwa z sektora energetycznego, transportowego i cyfrowego.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Inwestycje wybierane są w oparciu o kryteria rynkowe.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ole tekstowe 9"/>
          <p:cNvSpPr/>
          <p:nvPr/>
        </p:nvSpPr>
        <p:spPr>
          <a:xfrm>
            <a:off x="6204601" y="1619390"/>
            <a:ext cx="4646279" cy="507685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pl-PL" sz="1800" b="1" strike="noStrike" spc="-1" dirty="0">
                <a:solidFill>
                  <a:srgbClr val="FF0000"/>
                </a:solidFill>
                <a:latin typeface="Poppins"/>
                <a:ea typeface="DejaVu Sans"/>
              </a:rPr>
              <a:t>NIE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Czcionka systemowa (Regular)"/>
              <a:buChar char="-"/>
              <a:tabLst>
                <a:tab pos="0" algn="l"/>
              </a:tabLst>
            </a:pPr>
            <a:r>
              <a:rPr lang="pl-PL" sz="1800" b="0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Fundusz infrastrukturalny finansujący regionalną sieć drogową, kolejową i zwiększającą cyfryzację.</a:t>
            </a:r>
            <a:endParaRPr lang="pl-PL" sz="1800" b="0" strike="sng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Czcionka systemowa (Regular)"/>
              <a:buChar char="-"/>
              <a:tabLst>
                <a:tab pos="0" algn="l"/>
              </a:tabLst>
            </a:pPr>
            <a:r>
              <a:rPr lang="pl-PL" sz="1800" b="0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Udziałowcami są wszystkie </a:t>
            </a:r>
            <a:r>
              <a:rPr lang="pl-PL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państwa uczestniczące w Inicjatywie </a:t>
            </a:r>
            <a:r>
              <a:rPr lang="pl-PL" strike="sngStrike" spc="-1" dirty="0" err="1">
                <a:solidFill>
                  <a:schemeClr val="dk1"/>
                </a:solidFill>
                <a:latin typeface="Poppins"/>
                <a:ea typeface="DejaVu Sans"/>
              </a:rPr>
              <a:t>Trojmorza</a:t>
            </a:r>
            <a:r>
              <a:rPr lang="pl-PL" sz="1800" b="0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.</a:t>
            </a:r>
            <a:endParaRPr lang="pl-PL" sz="1800" b="0" strike="sng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Czcionka systemowa (Regular)"/>
              <a:buChar char="-"/>
              <a:tabLst>
                <a:tab pos="0" algn="l"/>
              </a:tabLst>
            </a:pPr>
            <a:r>
              <a:rPr lang="pl-PL" sz="1800" b="0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Wszystkie </a:t>
            </a:r>
            <a:r>
              <a:rPr lang="pl-PL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instytucje rozwoju z państw uczestniczących wpłaciły</a:t>
            </a:r>
            <a:r>
              <a:rPr lang="pl-PL" sz="1800" b="0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 takie same środki.</a:t>
            </a:r>
            <a:endParaRPr lang="pl-PL" sz="1800" b="0" strike="sng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Czcionka systemowa (Regular)"/>
              <a:buChar char="-"/>
              <a:tabLst>
                <a:tab pos="0" algn="l"/>
              </a:tabLst>
            </a:pPr>
            <a:r>
              <a:rPr lang="pl-PL" sz="1800" b="0" strike="sngStrike" spc="-1" dirty="0">
                <a:solidFill>
                  <a:schemeClr val="dk1"/>
                </a:solidFill>
                <a:latin typeface="Poppins"/>
                <a:ea typeface="DejaVu Sans"/>
              </a:rPr>
              <a:t>Fundusz inwestujący we wszelkiego rodzaju przedsiębiorstwa w regionie.</a:t>
            </a:r>
            <a:endParaRPr lang="pl-PL" sz="1800" b="0" strike="sng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/>
          <p:cNvPicPr/>
          <p:nvPr/>
        </p:nvPicPr>
        <p:blipFill>
          <a:blip r:embed="rId3"/>
          <a:stretch/>
        </p:blipFill>
        <p:spPr>
          <a:xfrm>
            <a:off x="360" y="720"/>
            <a:ext cx="12191400" cy="6857640"/>
          </a:xfrm>
          <a:prstGeom prst="rect">
            <a:avLst/>
          </a:prstGeom>
          <a:ln w="0">
            <a:noFill/>
          </a:ln>
        </p:spPr>
      </p:pic>
      <p:sp>
        <p:nvSpPr>
          <p:cNvPr id="28" name="pole tekstowe 21"/>
          <p:cNvSpPr/>
          <p:nvPr/>
        </p:nvSpPr>
        <p:spPr>
          <a:xfrm>
            <a:off x="1686270" y="705969"/>
            <a:ext cx="6253155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tabLst>
                <a:tab pos="0" algn="l"/>
              </a:tabLst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Dziękujemy za uwagę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3200" b="0" strike="noStrike" spc="-1" dirty="0">
              <a:solidFill>
                <a:srgbClr val="FFC000"/>
              </a:solidFill>
              <a:latin typeface="Arial"/>
            </a:endParaRPr>
          </a:p>
        </p:txBody>
      </p:sp>
      <p:sp>
        <p:nvSpPr>
          <p:cNvPr id="32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" name="pole tekstowe 2"/>
          <p:cNvSpPr/>
          <p:nvPr/>
        </p:nvSpPr>
        <p:spPr>
          <a:xfrm>
            <a:off x="759722" y="1864119"/>
            <a:ext cx="5752268" cy="40304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2000" b="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Opracowanie prezentacji:</a:t>
            </a:r>
          </a:p>
          <a:p>
            <a:pPr defTabSz="914400">
              <a:lnSpc>
                <a:spcPct val="100000"/>
              </a:lnSpc>
            </a:pPr>
            <a:r>
              <a:rPr lang="pl-PL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Jędrzej Błaszczak </a:t>
            </a:r>
            <a:r>
              <a:rPr lang="pl-PL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 - koordynator projektu Centrum Badawcze Inicjatywy Trójmorza przy ISP PAN;</a:t>
            </a:r>
          </a:p>
          <a:p>
            <a:pPr defTabSz="914400">
              <a:lnSpc>
                <a:spcPct val="100000"/>
              </a:lnSpc>
            </a:pPr>
            <a:endParaRPr lang="pl-PL" b="1" spc="-1" dirty="0">
              <a:solidFill>
                <a:srgbClr val="393939"/>
              </a:solidFill>
              <a:latin typeface="Poppins"/>
              <a:ea typeface="DejaVu Sans"/>
            </a:endParaRPr>
          </a:p>
          <a:p>
            <a:pPr defTabSz="914400">
              <a:lnSpc>
                <a:spcPct val="100000"/>
              </a:lnSpc>
            </a:pPr>
            <a:r>
              <a:rPr lang="pl-PL" sz="200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Współpraca:</a:t>
            </a:r>
          </a:p>
          <a:p>
            <a:pPr defTabSz="914400">
              <a:lnSpc>
                <a:spcPct val="100000"/>
              </a:lnSpc>
            </a:pPr>
            <a:r>
              <a:rPr lang="pl-PL" b="1" spc="-1" dirty="0">
                <a:solidFill>
                  <a:srgbClr val="393939"/>
                </a:solidFill>
                <a:latin typeface="Poppins"/>
                <a:ea typeface="DejaVu Sans"/>
              </a:rPr>
              <a:t>P</a:t>
            </a:r>
            <a:r>
              <a:rPr lang="pl-PL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rof. </a:t>
            </a:r>
            <a:r>
              <a:rPr lang="pl-PL" b="1" spc="-1" dirty="0">
                <a:solidFill>
                  <a:srgbClr val="393939"/>
                </a:solidFill>
                <a:latin typeface="Poppins"/>
                <a:ea typeface="DejaVu Sans"/>
              </a:rPr>
              <a:t>Agnieszka Orzelska-</a:t>
            </a:r>
            <a:r>
              <a:rPr lang="pl-PL" b="1" spc="-1" dirty="0" err="1">
                <a:solidFill>
                  <a:srgbClr val="393939"/>
                </a:solidFill>
                <a:latin typeface="Poppins"/>
                <a:ea typeface="DejaVu Sans"/>
              </a:rPr>
              <a:t>Stączek</a:t>
            </a:r>
            <a:r>
              <a:rPr lang="pl-PL" b="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 - kierownik projektu Centrum Badawcze Inicjatywy Trójmorza przy ISP PAN</a:t>
            </a:r>
            <a:r>
              <a:rPr lang="pl-PL" spc="-1" dirty="0">
                <a:solidFill>
                  <a:srgbClr val="393939"/>
                </a:solidFill>
                <a:latin typeface="Poppins"/>
                <a:ea typeface="DejaVu Sans"/>
              </a:rPr>
              <a:t>;</a:t>
            </a:r>
          </a:p>
          <a:p>
            <a:pPr defTabSz="914400">
              <a:lnSpc>
                <a:spcPct val="100000"/>
              </a:lnSpc>
            </a:pPr>
            <a:r>
              <a:rPr lang="pl-PL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Dr Konrad</a:t>
            </a:r>
            <a:r>
              <a:rPr lang="pl-PL" b="1" strike="noStrike" spc="-1" dirty="0">
                <a:solidFill>
                  <a:srgbClr val="393939"/>
                </a:solidFill>
                <a:latin typeface="Poppins"/>
              </a:rPr>
              <a:t> Popławski -</a:t>
            </a:r>
            <a:r>
              <a:rPr lang="pl-PL" b="0" strike="noStrike" spc="-1" dirty="0">
                <a:solidFill>
                  <a:srgbClr val="393939"/>
                </a:solidFill>
                <a:latin typeface="Poppins"/>
              </a:rPr>
              <a:t> Ośrodek Studiów Wschodnich;</a:t>
            </a:r>
          </a:p>
          <a:p>
            <a:pPr defTabSz="914400">
              <a:lnSpc>
                <a:spcPct val="100000"/>
              </a:lnSpc>
            </a:pPr>
            <a:endParaRPr lang="pl-PL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l-PL" b="0" strike="noStrike" spc="-1" dirty="0">
                <a:solidFill>
                  <a:srgbClr val="000000"/>
                </a:solidFill>
                <a:latin typeface="Arial"/>
                <a:cs typeface="Poppins" panose="00000500000000000000" pitchFamily="2" charset="-18"/>
              </a:rPr>
              <a:t>C</a:t>
            </a:r>
            <a:r>
              <a:rPr lang="pl-PL" b="0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złonkowie zespołu Centrum Badawcze Inicjatywy Trójmorza przy ISP PAN.</a:t>
            </a:r>
          </a:p>
        </p:txBody>
      </p:sp>
    </p:spTree>
    <p:extLst>
      <p:ext uri="{BB962C8B-B14F-4D97-AF65-F5344CB8AC3E}">
        <p14:creationId xmlns:p14="http://schemas.microsoft.com/office/powerpoint/2010/main" val="163411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/>
          <p:cNvPicPr/>
          <p:nvPr/>
        </p:nvPicPr>
        <p:blipFill>
          <a:blip r:embed="rId3"/>
          <a:stretch/>
        </p:blipFill>
        <p:spPr>
          <a:xfrm>
            <a:off x="0" y="107661"/>
            <a:ext cx="12191400" cy="6857640"/>
          </a:xfrm>
          <a:prstGeom prst="rect">
            <a:avLst/>
          </a:prstGeom>
          <a:ln w="0">
            <a:noFill/>
          </a:ln>
        </p:spPr>
      </p:pic>
      <p:sp>
        <p:nvSpPr>
          <p:cNvPr id="28" name="pole tekstowe 21"/>
          <p:cNvSpPr/>
          <p:nvPr/>
        </p:nvSpPr>
        <p:spPr>
          <a:xfrm>
            <a:off x="1717801" y="468138"/>
            <a:ext cx="6253155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pl-PL" sz="3200" b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Fundusz Inwestycyjny Inicjatywy Trójmorza</a:t>
            </a:r>
            <a:endParaRPr lang="pl-PL" sz="3200" b="0" strike="noStrike" spc="-1" dirty="0">
              <a:solidFill>
                <a:srgbClr val="FFC000"/>
              </a:solidFill>
              <a:latin typeface="Arial"/>
            </a:endParaRPr>
          </a:p>
        </p:txBody>
      </p:sp>
      <p:sp>
        <p:nvSpPr>
          <p:cNvPr id="32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49A5647-0D26-5C35-EE6C-923A209B7866}"/>
              </a:ext>
            </a:extLst>
          </p:cNvPr>
          <p:cNvSpPr txBox="1"/>
          <p:nvPr/>
        </p:nvSpPr>
        <p:spPr>
          <a:xfrm>
            <a:off x="720000" y="6211669"/>
            <a:ext cx="7952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Źródło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: J. Wilczek, A. Rudowski, Fundusz Trójmorza. W stronę instytucjonalizacji Inicjatywy?, Collegium </a:t>
            </a:r>
            <a:r>
              <a:rPr lang="pl-PL" sz="1000" i="1" dirty="0" err="1">
                <a:latin typeface="Poppins" panose="00000500000000000000" pitchFamily="2" charset="-18"/>
                <a:cs typeface="Poppins" panose="00000500000000000000" pitchFamily="2" charset="-18"/>
              </a:rPr>
              <a:t>Interethnicum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, </a:t>
            </a:r>
            <a:r>
              <a:rPr lang="en-US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https://trojmorze.isppan.waw.pl/fundusz-inwestycyjny-inicjatywy-trojmorza/</a:t>
            </a:r>
          </a:p>
          <a:p>
            <a:endParaRPr lang="en-US" sz="1200" i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36C87DB-CD51-8399-D11E-7A034F204782}"/>
              </a:ext>
            </a:extLst>
          </p:cNvPr>
          <p:cNvSpPr txBox="1"/>
          <p:nvPr/>
        </p:nvSpPr>
        <p:spPr>
          <a:xfrm>
            <a:off x="720000" y="1828321"/>
            <a:ext cx="61698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Fundusz Inwestycyjny Inicjatywy Trójmorza (Fundusz Trójmorza, ang. Three </a:t>
            </a:r>
            <a:r>
              <a:rPr lang="pl-PL" sz="1800" b="0" strike="noStrike" spc="-1" dirty="0" err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Seas</a:t>
            </a:r>
            <a:r>
              <a:rPr lang="pl-PL" sz="1800" b="0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 Initative Investment Fund, 3SIIF) jest komercyjnym funduszem inwestycyjnym, który został zarejestrowany w Luksemburgu 29 maja 2019 roku.</a:t>
            </a:r>
          </a:p>
          <a:p>
            <a:pPr algn="just">
              <a:lnSpc>
                <a:spcPct val="100000"/>
              </a:lnSpc>
            </a:pPr>
            <a:endParaRPr lang="pl-PL" sz="1800" spc="-1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algn="just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Inwestuje w firmy w </a:t>
            </a:r>
            <a:r>
              <a:rPr lang="pl-PL" sz="1800" b="1" strike="noStrike" spc="-1" dirty="0">
                <a:solidFill>
                  <a:schemeClr val="accent2">
                    <a:lumMod val="50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Europie Środkowej</a:t>
            </a:r>
            <a:r>
              <a:rPr lang="pl-PL" sz="1800" b="0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 działające w trzech obszarach: </a:t>
            </a:r>
          </a:p>
          <a:p>
            <a:pPr algn="just">
              <a:lnSpc>
                <a:spcPct val="100000"/>
              </a:lnSpc>
            </a:pPr>
            <a:endParaRPr lang="pl-PL" sz="1800" spc="-1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b="1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transportu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b="1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e</a:t>
            </a:r>
            <a:r>
              <a:rPr lang="pl-PL" sz="1800" b="1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nergetyki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b="1" strike="noStrike" spc="-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cyfryzacji.</a:t>
            </a:r>
          </a:p>
        </p:txBody>
      </p:sp>
    </p:spTree>
    <p:extLst>
      <p:ext uri="{BB962C8B-B14F-4D97-AF65-F5344CB8AC3E}">
        <p14:creationId xmlns:p14="http://schemas.microsoft.com/office/powerpoint/2010/main" val="411161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ole tekstowe 2"/>
          <p:cNvSpPr/>
          <p:nvPr/>
        </p:nvSpPr>
        <p:spPr>
          <a:xfrm>
            <a:off x="1742494" y="714539"/>
            <a:ext cx="9626231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pl-PL" sz="3200" b="1" strike="noStrike" spc="-1" dirty="0">
                <a:solidFill>
                  <a:srgbClr val="FFC000"/>
                </a:solidFill>
                <a:latin typeface="Poppins"/>
                <a:ea typeface="DejaVu Sans"/>
              </a:rPr>
              <a:t>Fundusz Inwestycyjny Inicjatywy Trójmorza 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rostokąt 135"/>
          <p:cNvSpPr/>
          <p:nvPr/>
        </p:nvSpPr>
        <p:spPr>
          <a:xfrm>
            <a:off x="720000" y="576000"/>
            <a:ext cx="860400" cy="86040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33CA0C99-9246-30C9-B031-D2E89878CA15}"/>
              </a:ext>
            </a:extLst>
          </p:cNvPr>
          <p:cNvSpPr/>
          <p:nvPr/>
        </p:nvSpPr>
        <p:spPr>
          <a:xfrm>
            <a:off x="1742494" y="1653217"/>
            <a:ext cx="9153427" cy="4898160"/>
          </a:xfrm>
          <a:prstGeom prst="rect">
            <a:avLst/>
          </a:prstGeom>
        </p:spPr>
        <p:txBody>
          <a:bodyPr/>
          <a:lstStyle/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Obecnie (2024 r.) zgromadzone środki wynoszą 928 mln;</a:t>
            </a:r>
          </a:p>
          <a:p>
            <a:pPr lvl="0" algn="just">
              <a:lnSpc>
                <a:spcPct val="100000"/>
              </a:lnSpc>
            </a:pPr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Inwestorami jest 9 instytucji rozwoju z 9 różnych państw </a:t>
            </a:r>
            <a:r>
              <a:rPr lang="pl-PL" sz="2000" b="1" dirty="0">
                <a:solidFill>
                  <a:srgbClr val="0070C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3SI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Jedynym doradcą inwestycyjnym </a:t>
            </a:r>
            <a:r>
              <a:rPr lang="pl-PL" sz="2000" b="1" dirty="0">
                <a:solidFill>
                  <a:srgbClr val="FFC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3SIIF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 jest firma </a:t>
            </a:r>
            <a:r>
              <a:rPr lang="pl-PL" sz="2000" dirty="0" err="1">
                <a:latin typeface="Poppins" panose="00000500000000000000" pitchFamily="2" charset="-18"/>
                <a:cs typeface="Poppins" panose="00000500000000000000" pitchFamily="2" charset="-18"/>
              </a:rPr>
              <a:t>Amber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 Fund Management </a:t>
            </a:r>
            <a:r>
              <a:rPr lang="pl-PL" sz="2000" dirty="0" err="1">
                <a:latin typeface="Poppins" panose="00000500000000000000" pitchFamily="2" charset="-18"/>
                <a:cs typeface="Poppins" panose="00000500000000000000" pitchFamily="2" charset="-18"/>
              </a:rPr>
              <a:t>Ltd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 z Wielkiej Brytanii;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2000" b="1" dirty="0">
                <a:solidFill>
                  <a:srgbClr val="FFC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Fundusz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 zrealizował do tej pory 5 inwestycji;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Inwestycje są wybierane w oparciu o kryteria rynkowe;</a:t>
            </a:r>
            <a:endParaRPr lang="en-US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lvl="0" indent="-28575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Inwestuje w spółki, które działają w trzech filarach </a:t>
            </a:r>
            <a:r>
              <a:rPr lang="pl-PL" sz="2000" b="1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Inicjatywy Trójmorza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: transporcie, energetyce i cyfryzacji;</a:t>
            </a:r>
          </a:p>
          <a:p>
            <a:pPr algn="just"/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Inwestuje w projekty, które mogą przynieść zyski i są realizowane przynajmniej w dwóch krajach </a:t>
            </a:r>
            <a:r>
              <a:rPr lang="pl-PL" sz="2000" b="1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Inicjatywy Trójmorza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;</a:t>
            </a:r>
            <a:endParaRPr lang="en-US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ole tekstowe 2"/>
          <p:cNvSpPr/>
          <p:nvPr/>
        </p:nvSpPr>
        <p:spPr>
          <a:xfrm>
            <a:off x="1743840" y="775800"/>
            <a:ext cx="73702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Inwestorzy </a:t>
            </a:r>
            <a:r>
              <a:rPr lang="pl-PL" sz="3200" b="1" strike="noStrike" spc="-1" dirty="0">
                <a:solidFill>
                  <a:srgbClr val="FFC819"/>
                </a:solidFill>
                <a:latin typeface="Poppins"/>
                <a:ea typeface="DejaVu Sans"/>
              </a:rPr>
              <a:t>3SIIF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01E0B61-79D8-50E3-BE40-4CFE07C70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171374"/>
              </p:ext>
            </p:extLst>
          </p:nvPr>
        </p:nvGraphicFramePr>
        <p:xfrm>
          <a:off x="1654597" y="1436040"/>
          <a:ext cx="9338464" cy="402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616">
                  <a:extLst>
                    <a:ext uri="{9D8B030D-6E8A-4147-A177-3AD203B41FA5}">
                      <a16:colId xmlns:a16="http://schemas.microsoft.com/office/drawing/2014/main" val="2429253768"/>
                    </a:ext>
                  </a:extLst>
                </a:gridCol>
                <a:gridCol w="2334616">
                  <a:extLst>
                    <a:ext uri="{9D8B030D-6E8A-4147-A177-3AD203B41FA5}">
                      <a16:colId xmlns:a16="http://schemas.microsoft.com/office/drawing/2014/main" val="1151550471"/>
                    </a:ext>
                  </a:extLst>
                </a:gridCol>
                <a:gridCol w="2334616">
                  <a:extLst>
                    <a:ext uri="{9D8B030D-6E8A-4147-A177-3AD203B41FA5}">
                      <a16:colId xmlns:a16="http://schemas.microsoft.com/office/drawing/2014/main" val="2886499300"/>
                    </a:ext>
                  </a:extLst>
                </a:gridCol>
                <a:gridCol w="2334616">
                  <a:extLst>
                    <a:ext uri="{9D8B030D-6E8A-4147-A177-3AD203B41FA5}">
                      <a16:colId xmlns:a16="http://schemas.microsoft.com/office/drawing/2014/main" val="1865944083"/>
                    </a:ext>
                  </a:extLst>
                </a:gridCol>
              </a:tblGrid>
              <a:tr h="437260"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Państwo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Instytucja rozwoju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Wpłacona kwota </a:t>
                      </a:r>
                    </a:p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(mln euro)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Procent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61254"/>
                  </a:ext>
                </a:extLst>
              </a:tr>
              <a:tr h="541547">
                <a:tc>
                  <a:txBody>
                    <a:bodyPr/>
                    <a:lstStyle/>
                    <a:p>
                      <a:pPr algn="ctr"/>
                      <a:fld id="{81021895-FEEF-4783-B3B6-F272484F19EF}" type="CATEGORYNAME">
                        <a:rPr lang="pl-PL" sz="1100" b="1" smtClean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pPr algn="ctr"/>
                        <a:t>Polska</a:t>
                      </a:fld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Bank Gospodarstwa Krajowego </a:t>
                      </a:r>
                      <a:endParaRPr lang="en-US" sz="1100" b="1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  <a:p>
                      <a:pPr algn="ctr"/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750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84%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248785"/>
                  </a:ext>
                </a:extLst>
              </a:tr>
              <a:tr h="541547">
                <a:tc>
                  <a:txBody>
                    <a:bodyPr/>
                    <a:lstStyle/>
                    <a:p>
                      <a:pPr algn="ctr"/>
                      <a:fld id="{ED178640-CC9E-4CFB-A57E-18D2770F9F18}" type="CATEGORYNAME">
                        <a:rPr lang="pl-PL" sz="1100" b="1" smtClean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pPr algn="ctr"/>
                        <a:t>Słowenia</a:t>
                      </a:fld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dirty="0" err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Slovenska</a:t>
                      </a:r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</a:t>
                      </a:r>
                      <a:r>
                        <a:rPr lang="pl-PL" sz="1100" b="1" dirty="0" err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izvozna</a:t>
                      </a:r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in </a:t>
                      </a:r>
                      <a:r>
                        <a:rPr lang="pl-PL" sz="1100" b="1" dirty="0" err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razvojna</a:t>
                      </a:r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</a:t>
                      </a:r>
                      <a:r>
                        <a:rPr lang="pl-PL" sz="1100" b="1" dirty="0" err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banka</a:t>
                      </a:r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  <a:p>
                      <a:pPr algn="ctr"/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fld id="{AF77BFC4-7985-424D-9609-B1D1C40706D2}" type="VALUE">
                        <a:rPr lang="pl-PL" sz="1100" b="1" smtClean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pPr algn="ctr"/>
                        <a:t>23</a:t>
                      </a:fld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531669"/>
                  </a:ext>
                </a:extLst>
              </a:tr>
              <a:tr h="253333"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Węgry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EXIM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947706"/>
                  </a:ext>
                </a:extLst>
              </a:tr>
              <a:tr h="383595">
                <a:tc>
                  <a:txBody>
                    <a:bodyPr/>
                    <a:lstStyle/>
                    <a:p>
                      <a:pPr algn="ctr"/>
                      <a:fld id="{83DF008E-CFF7-43B8-8F54-5B2F74062DD1}" type="CATEGORYNAME">
                        <a:rPr lang="pl-PL" sz="1100" b="1" smtClean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pPr algn="ctr"/>
                        <a:t>Chorwacja</a:t>
                      </a:fld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Hrvatska banka za obnovu i razvitak 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816575"/>
                  </a:ext>
                </a:extLst>
              </a:tr>
              <a:tr h="383595">
                <a:tc>
                  <a:txBody>
                    <a:bodyPr/>
                    <a:lstStyle/>
                    <a:p>
                      <a:pPr algn="ctr"/>
                      <a:fld id="{1766D27B-307B-4FA5-8236-D8FCEB3036FA}" type="CATEGORYNAME">
                        <a:rPr lang="en-US" sz="1100" b="1" smtClean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pPr algn="ctr"/>
                        <a:t>Estonia</a:t>
                      </a:fld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Rahandusministeerium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84252"/>
                  </a:ext>
                </a:extLst>
              </a:tr>
              <a:tr h="383595">
                <a:tc>
                  <a:txBody>
                    <a:bodyPr/>
                    <a:lstStyle/>
                    <a:p>
                      <a:pPr algn="ctr"/>
                      <a:fld id="{BEA42611-C2A0-4F5F-8841-85EE8DF90B9A}" type="CATEGORYNAME">
                        <a:rPr lang="en-US" sz="1100" b="1" smtClean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pPr algn="ctr"/>
                        <a:t>Litwa</a:t>
                      </a:fld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Investicijų ir verslo garantijos 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643614"/>
                  </a:ext>
                </a:extLst>
              </a:tr>
              <a:tr h="253333"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Rumunia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EximBank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992060"/>
                  </a:ext>
                </a:extLst>
              </a:tr>
              <a:tr h="383595"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Bułgaria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Bulgarian Development Bank 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280812"/>
                  </a:ext>
                </a:extLst>
              </a:tr>
              <a:tr h="229691"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Łotwa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Altum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2%</a:t>
                      </a:r>
                      <a:endParaRPr lang="en-US" sz="1100" b="1" dirty="0">
                        <a:latin typeface="Poppins" panose="00000500000000000000" pitchFamily="2" charset="-18"/>
                        <a:cs typeface="Poppins" panose="00000500000000000000" pitchFamily="2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888204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906DF1CD-B3AB-11E8-74FE-3BD3E8DF3FA2}"/>
              </a:ext>
            </a:extLst>
          </p:cNvPr>
          <p:cNvSpPr txBox="1"/>
          <p:nvPr/>
        </p:nvSpPr>
        <p:spPr>
          <a:xfrm>
            <a:off x="1743840" y="5536809"/>
            <a:ext cx="8606034" cy="1381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</a:pPr>
            <a:r>
              <a:rPr lang="en-US" sz="18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United States International Development Finance Corporation</a:t>
            </a:r>
            <a:r>
              <a:rPr lang="pl-PL" sz="18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po szczycie w Bukareszcie w 2023 r. dokonała finalizacji inwestycji w 3SIIF (w formie instrumentu dłużnego) w wysokości 300 mln USD.</a:t>
            </a:r>
            <a:endParaRPr lang="pl-PL" b="1" spc="-1" dirty="0">
              <a:solidFill>
                <a:schemeClr val="dk1"/>
              </a:solidFill>
              <a:latin typeface="Poppins"/>
              <a:ea typeface="DejaVu Sans"/>
            </a:endParaRPr>
          </a:p>
          <a:p>
            <a:pPr algn="ctr" defTabSz="914400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</a:pPr>
            <a:endParaRPr lang="pl-PL" sz="1800" strike="noStrike" spc="-1" dirty="0">
              <a:solidFill>
                <a:schemeClr val="dk1"/>
              </a:solidFill>
              <a:latin typeface="Poppins"/>
              <a:ea typeface="DejaVu Sans"/>
            </a:endParaRPr>
          </a:p>
          <a:p>
            <a:pPr defTabSz="914400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</a:pPr>
            <a:r>
              <a:rPr lang="pl-PL" sz="1000" i="1" spc="-1" dirty="0">
                <a:solidFill>
                  <a:schemeClr val="accent1">
                    <a:lumMod val="50000"/>
                  </a:schemeClr>
                </a:solidFill>
                <a:latin typeface="Poppins"/>
              </a:rPr>
              <a:t>Źródło</a:t>
            </a:r>
            <a:r>
              <a:rPr lang="pl-PL" sz="1000" i="1" spc="-1" dirty="0">
                <a:solidFill>
                  <a:schemeClr val="dk1"/>
                </a:solidFill>
                <a:latin typeface="Poppins"/>
              </a:rPr>
              <a:t>: https://www.gov.pl/web/dyplomacja/inicjatywa-trojmorza</a:t>
            </a:r>
            <a:endParaRPr lang="pl-PL" sz="1000" i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ole tekstowe 2"/>
          <p:cNvSpPr/>
          <p:nvPr/>
        </p:nvSpPr>
        <p:spPr>
          <a:xfrm>
            <a:off x="1743840" y="775800"/>
            <a:ext cx="73702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Zrealizowane inwestycje</a:t>
            </a:r>
            <a:endParaRPr lang="pl-PL" sz="3200" b="0" strike="noStrike" spc="-1" dirty="0">
              <a:solidFill>
                <a:srgbClr val="FFC000"/>
              </a:solidFill>
              <a:latin typeface="Arial"/>
            </a:endParaRPr>
          </a:p>
        </p:txBody>
      </p:sp>
      <p:sp>
        <p:nvSpPr>
          <p:cNvPr id="98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9" name="pole tekstowe 8"/>
          <p:cNvSpPr/>
          <p:nvPr/>
        </p:nvSpPr>
        <p:spPr>
          <a:xfrm>
            <a:off x="1716602" y="1520882"/>
            <a:ext cx="8275320" cy="56839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W trakcie wystąpienia na posiedzeniu Komisji Spraw Zagranicznych w lipcu 2023 roku ówczesna Prezes BGK Beata Daszyńska-Muzyczka oznajmiła, że do 2023 roku </a:t>
            </a:r>
            <a:r>
              <a:rPr lang="pl-PL" b="1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zgromadzono łącznie 928 mln </a:t>
            </a: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i zrealizowano </a:t>
            </a:r>
            <a:r>
              <a:rPr lang="pl-PL" b="1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pięć</a:t>
            </a: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 inwestycji. 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W 2023 roku </a:t>
            </a:r>
            <a:r>
              <a:rPr lang="pl-PL" b="1" i="0" dirty="0">
                <a:solidFill>
                  <a:srgbClr val="FFC000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Fundusz</a:t>
            </a: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 zakończył pozyskiwanie środków od inwestorów.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1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Dotychczasowe inwestycje:</a:t>
            </a:r>
          </a:p>
          <a:p>
            <a:pPr marL="342900" indent="-342900" algn="just" defTabSz="91440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en-US" sz="1200" dirty="0" err="1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Cargounit</a:t>
            </a:r>
            <a:r>
              <a:rPr lang="pl-PL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;</a:t>
            </a:r>
            <a:endParaRPr lang="en-US" sz="1200" dirty="0">
              <a:solidFill>
                <a:srgbClr val="383838"/>
              </a:solidFill>
              <a:highlight>
                <a:srgbClr val="FFFFFF"/>
              </a:highlight>
              <a:latin typeface="Poppins" panose="00000500000000000000" pitchFamily="2" charset="-18"/>
            </a:endParaRPr>
          </a:p>
          <a:p>
            <a:pPr marL="342900" indent="-342900" algn="just" defTabSz="91440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en-US" sz="1200" dirty="0" err="1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Greenergy</a:t>
            </a:r>
            <a:r>
              <a:rPr lang="en-US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 Data Centers</a:t>
            </a:r>
            <a:r>
              <a:rPr lang="pl-PL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;</a:t>
            </a:r>
            <a:endParaRPr lang="en-US" sz="1200" dirty="0">
              <a:solidFill>
                <a:srgbClr val="383838"/>
              </a:solidFill>
              <a:highlight>
                <a:srgbClr val="FFFFFF"/>
              </a:highlight>
              <a:latin typeface="Poppins" panose="00000500000000000000" pitchFamily="2" charset="-18"/>
            </a:endParaRPr>
          </a:p>
          <a:p>
            <a:pPr marL="342900" indent="-342900" algn="just" defTabSz="91440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en-US" sz="1200" dirty="0" err="1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Enery</a:t>
            </a:r>
            <a:r>
              <a:rPr lang="en-US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 Development GmbH</a:t>
            </a:r>
            <a:r>
              <a:rPr lang="pl-PL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;</a:t>
            </a:r>
            <a:endParaRPr lang="en-US" sz="1200" dirty="0">
              <a:solidFill>
                <a:srgbClr val="383838"/>
              </a:solidFill>
              <a:highlight>
                <a:srgbClr val="FFFFFF"/>
              </a:highlight>
              <a:latin typeface="Poppins" panose="00000500000000000000" pitchFamily="2" charset="-18"/>
            </a:endParaRPr>
          </a:p>
          <a:p>
            <a:pPr marL="342900" indent="-342900" algn="just" defTabSz="91440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en-US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BMF Port Burgas</a:t>
            </a:r>
            <a:r>
              <a:rPr lang="pl-PL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;</a:t>
            </a:r>
          </a:p>
          <a:p>
            <a:pPr marL="342900" indent="-342900" algn="just" defTabSz="91440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en-US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R. Power</a:t>
            </a:r>
            <a:r>
              <a:rPr lang="pl-PL" sz="1200" dirty="0">
                <a:solidFill>
                  <a:srgbClr val="383838"/>
                </a:solidFill>
                <a:highlight>
                  <a:srgbClr val="FFFFFF"/>
                </a:highlight>
                <a:latin typeface="Poppins" panose="00000500000000000000" pitchFamily="2" charset="-18"/>
              </a:rPr>
              <a:t>;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endParaRPr lang="pl-PL" b="0" i="0" dirty="0">
              <a:solidFill>
                <a:srgbClr val="383838"/>
              </a:solidFill>
              <a:effectLst/>
              <a:highlight>
                <a:srgbClr val="FFFFFF"/>
              </a:highlight>
              <a:latin typeface="Poppins" panose="00000500000000000000" pitchFamily="2" charset="-18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endParaRPr lang="pl-PL" b="0" i="0" dirty="0">
              <a:solidFill>
                <a:srgbClr val="383838"/>
              </a:solidFill>
              <a:effectLst/>
              <a:highlight>
                <a:srgbClr val="FFFFFF"/>
              </a:highlight>
              <a:latin typeface="Poppins" panose="00000500000000000000" pitchFamily="2" charset="-18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endParaRPr lang="pl-PL" sz="1800" strike="noStrike" spc="-1" dirty="0">
              <a:solidFill>
                <a:srgbClr val="383838"/>
              </a:solidFill>
              <a:highlight>
                <a:srgbClr val="FFFFFF"/>
              </a:highlight>
              <a:latin typeface="Poppins" panose="00000500000000000000" pitchFamily="2" charset="-18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500E5B5-2D3A-91AF-8C76-BE1A4F14957D}"/>
              </a:ext>
            </a:extLst>
          </p:cNvPr>
          <p:cNvSpPr txBox="1"/>
          <p:nvPr/>
        </p:nvSpPr>
        <p:spPr>
          <a:xfrm>
            <a:off x="1716602" y="6082200"/>
            <a:ext cx="6748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Źródło</a:t>
            </a:r>
            <a:r>
              <a:rPr lang="pl-PL" sz="1000" b="0" i="1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: Przebieg z posiedzenia komisji spraw zagranicznych, </a:t>
            </a:r>
            <a:r>
              <a:rPr lang="pl-PL" sz="1000" b="0" i="1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  <a:hlinkClick r:id="rId2"/>
              </a:rPr>
              <a:t>https://orka.sejm.gov.pl/zapisy9.nsf/0/A7CA90132486654EC1258A0000477E7F/%24File/0398509.pdf</a:t>
            </a:r>
            <a:r>
              <a:rPr lang="pl-PL" sz="1000" b="0" i="1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. Zobacz również: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: J. Wilczek, A. Rudowski, Fundusz Trójmorza. W stronę instytucjonalizacji Inicjatywy?, Collegium </a:t>
            </a:r>
            <a:r>
              <a:rPr lang="pl-PL" sz="1000" i="1" dirty="0" err="1">
                <a:latin typeface="Poppins" panose="00000500000000000000" pitchFamily="2" charset="-18"/>
                <a:cs typeface="Poppins" panose="00000500000000000000" pitchFamily="2" charset="-18"/>
              </a:rPr>
              <a:t>Interethnicum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, </a:t>
            </a:r>
            <a:r>
              <a:rPr lang="en-US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https://trojmorze.isppan.waw.pl/fundusz-inwestycyjny-inicjatywy-trojmorza/</a:t>
            </a:r>
          </a:p>
          <a:p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262107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ole tekstowe 2"/>
          <p:cNvSpPr/>
          <p:nvPr/>
        </p:nvSpPr>
        <p:spPr>
          <a:xfrm>
            <a:off x="1743840" y="745137"/>
            <a:ext cx="73702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Inwestycja w </a:t>
            </a:r>
            <a:r>
              <a:rPr lang="pl-PL" sz="3200" b="1" strike="noStrike" spc="-1" dirty="0" err="1">
                <a:solidFill>
                  <a:srgbClr val="000000"/>
                </a:solidFill>
                <a:latin typeface="Poppins"/>
                <a:ea typeface="DejaVu Sans"/>
              </a:rPr>
              <a:t>Cargounit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9" name="pole tekstowe 8"/>
          <p:cNvSpPr/>
          <p:nvPr/>
        </p:nvSpPr>
        <p:spPr>
          <a:xfrm>
            <a:off x="1743840" y="1989170"/>
            <a:ext cx="8275320" cy="33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Firma </a:t>
            </a:r>
            <a:r>
              <a:rPr lang="pl-PL" sz="1800" b="0" strike="noStrike" spc="-1" dirty="0" err="1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Cargounit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dzierżawi swoją flotę 180 lokomotyw głównie w </a:t>
            </a:r>
            <a:r>
              <a:rPr lang="pl-PL" sz="1800" b="1" strike="noStrike" spc="-1" dirty="0">
                <a:solidFill>
                  <a:schemeClr val="accent2">
                    <a:lumMod val="50000"/>
                    <a:alpha val="80000"/>
                  </a:schemeClr>
                </a:solidFill>
                <a:latin typeface="Poppins"/>
                <a:ea typeface="DejaVu Sans"/>
              </a:rPr>
              <a:t>Europie Środkowej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2020 roku </a:t>
            </a:r>
            <a:r>
              <a:rPr lang="pl-PL" sz="1800" b="1" strike="noStrike" spc="-1" dirty="0">
                <a:solidFill>
                  <a:srgbClr val="FFC819">
                    <a:alpha val="80000"/>
                  </a:srgbClr>
                </a:solidFill>
                <a:latin typeface="Poppins"/>
                <a:ea typeface="DejaVu Sans"/>
              </a:rPr>
              <a:t>3SIIF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kupił 100% udziałów spółki, zapewniając jej stabilne finansowanie i pomagając w planowaniu strategii rozwoju.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Leasing jest często bardziej elastycznym i tańszym rozwiązaniem dla przewoźników kolejowych niż zakup lokomotyw.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Pozyskanie </a:t>
            </a:r>
            <a:r>
              <a:rPr lang="pl-PL" sz="1800" b="0" strike="noStrike" spc="-1" dirty="0" err="1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Cargounit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przez </a:t>
            </a:r>
            <a:r>
              <a:rPr lang="pl-PL" sz="1800" b="1" strike="noStrike" spc="-1" dirty="0">
                <a:solidFill>
                  <a:srgbClr val="FFC819">
                    <a:alpha val="80000"/>
                  </a:srgbClr>
                </a:solidFill>
                <a:latin typeface="Poppins"/>
                <a:ea typeface="DejaVu Sans"/>
              </a:rPr>
              <a:t>3SIIF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stwarza większe możliwości rozwoju kolei w krajach </a:t>
            </a:r>
            <a:r>
              <a:rPr lang="pl-PL" sz="1800" b="1" strike="noStrike" spc="-1" dirty="0">
                <a:solidFill>
                  <a:srgbClr val="0070C0">
                    <a:alpha val="80000"/>
                  </a:srgbClr>
                </a:solidFill>
                <a:latin typeface="Poppins"/>
                <a:ea typeface="DejaVu Sans"/>
              </a:rPr>
              <a:t>3SI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098" name="Picture 2" descr="Cargounit">
            <a:extLst>
              <a:ext uri="{FF2B5EF4-FFF2-40B4-BE49-F238E27FC236}">
                <a16:creationId xmlns:a16="http://schemas.microsoft.com/office/drawing/2014/main" id="{91F9A14D-34D2-8386-8120-9128AD67B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839" y="267142"/>
            <a:ext cx="1640313" cy="16403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D3D4048-9410-1AC2-C9AF-C1C60AAF338B}"/>
              </a:ext>
            </a:extLst>
          </p:cNvPr>
          <p:cNvSpPr txBox="1"/>
          <p:nvPr/>
        </p:nvSpPr>
        <p:spPr>
          <a:xfrm>
            <a:off x="1609326" y="5950965"/>
            <a:ext cx="85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Strona internetowa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</a:t>
            </a:r>
            <a:r>
              <a:rPr lang="en-US" sz="1400" dirty="0">
                <a:latin typeface="Poppins" panose="00000500000000000000" pitchFamily="2" charset="-18"/>
                <a:cs typeface="Poppins" panose="00000500000000000000" pitchFamily="2" charset="-18"/>
                <a:hlinkClick r:id="rId3"/>
              </a:rPr>
              <a:t>https://cargounit.eu/</a:t>
            </a:r>
            <a:endParaRPr lang="pl-PL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Zobacz również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https://www.amberinfrastructure.com/sectors/case-studies/cargounit</a:t>
            </a:r>
            <a:endParaRPr lang="en-US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7F5282E-C505-0706-52D6-19C6496F9198}"/>
              </a:ext>
            </a:extLst>
          </p:cNvPr>
          <p:cNvSpPr txBox="1"/>
          <p:nvPr/>
        </p:nvSpPr>
        <p:spPr>
          <a:xfrm>
            <a:off x="1580040" y="6529962"/>
            <a:ext cx="98945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Źródło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: https://3seas.eu/media/news/three-seas-fund-agrees-its-first-investment</a:t>
            </a:r>
            <a:endParaRPr lang="en-US" sz="1000" i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ole tekstowe 2"/>
          <p:cNvSpPr/>
          <p:nvPr/>
        </p:nvSpPr>
        <p:spPr>
          <a:xfrm>
            <a:off x="1743839" y="576000"/>
            <a:ext cx="8305133" cy="7549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Inwestycja w </a:t>
            </a:r>
            <a:r>
              <a:rPr lang="pl-PL" sz="3200" b="1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Greenergy</a:t>
            </a: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Data </a:t>
            </a:r>
            <a:r>
              <a:rPr lang="pl-PL" sz="3200" b="1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Centers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2" name="pole tekstowe 8"/>
          <p:cNvSpPr/>
          <p:nvPr/>
        </p:nvSpPr>
        <p:spPr>
          <a:xfrm>
            <a:off x="1743839" y="1889286"/>
            <a:ext cx="8635071" cy="33729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Greenergy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rozwija sieć energooszczędnych centrów danych w krajach </a:t>
            </a:r>
            <a:r>
              <a:rPr lang="pl-PL" sz="1800" b="1" strike="noStrike" spc="-1" dirty="0">
                <a:solidFill>
                  <a:srgbClr val="0A6EAA"/>
                </a:solidFill>
                <a:latin typeface="Poppins"/>
                <a:ea typeface="DejaVu Sans"/>
              </a:rPr>
              <a:t>3SI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zasilanych ze źródeł odnawialnych.</a:t>
            </a:r>
          </a:p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Pierwsze centrum danych zostało otwarte w 2022 roku w Estonii. Obsługuje rynki krajów bałtyckich. Kolejne projekty planowane są na Łotwie i Litwie.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Państwa regionu </a:t>
            </a:r>
            <a:r>
              <a:rPr lang="pl-PL" sz="1800" b="1" strike="noStrike" spc="-1" dirty="0">
                <a:solidFill>
                  <a:srgbClr val="0A6EAA"/>
                </a:solidFill>
                <a:latin typeface="Poppins"/>
                <a:ea typeface="DejaVu Sans"/>
              </a:rPr>
              <a:t>3SI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mają rosnące potrzeby w zakresie przetwarzania i przechowywania danych ze względu na przyspieszoną cyfryzację.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2020 roku </a:t>
            </a:r>
            <a:r>
              <a:rPr lang="pl-PL" sz="1800" b="1" strike="noStrike" spc="-1" dirty="0">
                <a:solidFill>
                  <a:srgbClr val="FFC819"/>
                </a:solidFill>
                <a:latin typeface="Poppins"/>
                <a:ea typeface="DejaVu Sans"/>
              </a:rPr>
              <a:t>3SIIF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przejął pakiet kontrolny w spółce </a:t>
            </a:r>
            <a:r>
              <a:rPr lang="pl-PL" sz="1800" b="0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Greenergy</a:t>
            </a:r>
            <a:r>
              <a:rPr lang="pl-PL" sz="1800" b="0" strike="noStrike" spc="-1" dirty="0">
                <a:solidFill>
                  <a:schemeClr val="dk1"/>
                </a:solidFill>
                <a:latin typeface="Poppins"/>
                <a:ea typeface="DejaVu Sans"/>
              </a:rPr>
              <a:t>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74" name="Picture 2" descr="Greenergy Data Centers - Available and Connected!">
            <a:extLst>
              <a:ext uri="{FF2B5EF4-FFF2-40B4-BE49-F238E27FC236}">
                <a16:creationId xmlns:a16="http://schemas.microsoft.com/office/drawing/2014/main" id="{D4BC34B0-94AE-F1CB-16CF-4CA99838E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6270" y="763780"/>
            <a:ext cx="2160728" cy="11343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6DADA438-43E0-0720-8A75-15B37E0EC39E}"/>
              </a:ext>
            </a:extLst>
          </p:cNvPr>
          <p:cNvSpPr txBox="1"/>
          <p:nvPr/>
        </p:nvSpPr>
        <p:spPr>
          <a:xfrm>
            <a:off x="1580039" y="5918430"/>
            <a:ext cx="99677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Strona internetowa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</a:t>
            </a:r>
            <a:r>
              <a:rPr lang="en-US" sz="1400" dirty="0">
                <a:latin typeface="Poppins" panose="00000500000000000000" pitchFamily="2" charset="-18"/>
                <a:cs typeface="Poppins" panose="00000500000000000000" pitchFamily="2" charset="-18"/>
              </a:rPr>
              <a:t>https://www.greenergydatacenters.com/ </a:t>
            </a:r>
            <a:endParaRPr lang="pl-PL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Zobacz również: 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https://www.amberinfrastructure.com/sectors/case-studies/greenergy-data-centers</a:t>
            </a:r>
            <a:endParaRPr lang="en-US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08271C62-D9DF-9A4F-EC60-F6293F55E449}"/>
              </a:ext>
            </a:extLst>
          </p:cNvPr>
          <p:cNvSpPr txBox="1"/>
          <p:nvPr/>
        </p:nvSpPr>
        <p:spPr>
          <a:xfrm>
            <a:off x="1580040" y="6485621"/>
            <a:ext cx="109570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Źródło: https://3seas.eu/media/news/second-investment-by-three-seas-fund-announced</a:t>
            </a:r>
            <a:endParaRPr lang="en-US" sz="1000" i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28381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ole tekstowe 2"/>
          <p:cNvSpPr/>
          <p:nvPr/>
        </p:nvSpPr>
        <p:spPr>
          <a:xfrm>
            <a:off x="1743839" y="615816"/>
            <a:ext cx="8653925" cy="7549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Inwestycja w </a:t>
            </a:r>
            <a:r>
              <a:rPr lang="pl-PL" sz="3200" b="1" strike="noStrike" spc="-1" dirty="0" err="1">
                <a:solidFill>
                  <a:schemeClr val="dk1"/>
                </a:solidFill>
                <a:latin typeface="Poppins"/>
                <a:ea typeface="DejaVu Sans"/>
              </a:rPr>
              <a:t>Enery</a:t>
            </a:r>
            <a:r>
              <a:rPr lang="pl-PL" sz="3200" b="1" strike="noStrike" spc="-1" dirty="0">
                <a:solidFill>
                  <a:schemeClr val="dk1"/>
                </a:solidFill>
                <a:latin typeface="Poppins"/>
                <a:ea typeface="DejaVu Sans"/>
              </a:rPr>
              <a:t> Development GmbH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2" name="pole tekstowe 8"/>
          <p:cNvSpPr/>
          <p:nvPr/>
        </p:nvSpPr>
        <p:spPr>
          <a:xfrm>
            <a:off x="1580040" y="1796520"/>
            <a:ext cx="8250840" cy="212643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Fundusz objął pakiet udziałów w spółce </a:t>
            </a:r>
            <a:r>
              <a:rPr lang="pl-PL" b="0" i="0" dirty="0" err="1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Enery</a:t>
            </a: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 Development, która dysponuje elektrowniami słonecznymi w trzech państwach </a:t>
            </a:r>
            <a:r>
              <a:rPr lang="pl-PL" b="1" i="0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Inicjatywy Trójmorza </a:t>
            </a: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(Bułgaria, Rumunia, Austria).</a:t>
            </a: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b="0" i="0" dirty="0">
                <a:solidFill>
                  <a:srgbClr val="383838"/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Przedsiębiorstwo nabywa, rozwija, buduje i obsługuje elektrownie wykorzystujące energię odnawialną w </a:t>
            </a:r>
            <a:r>
              <a:rPr lang="pl-PL" b="1" i="0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Europie Środkowej</a:t>
            </a:r>
            <a:r>
              <a:rPr lang="pl-PL" b="0" i="0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-18"/>
              </a:rPr>
              <a:t>.</a:t>
            </a:r>
            <a:endParaRPr lang="pl-PL" sz="1800" b="0" strike="noStrike" spc="-1" dirty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pic>
        <p:nvPicPr>
          <p:cNvPr id="1026" name="Picture 2" descr="Enery | LinkedIn">
            <a:extLst>
              <a:ext uri="{FF2B5EF4-FFF2-40B4-BE49-F238E27FC236}">
                <a16:creationId xmlns:a16="http://schemas.microsoft.com/office/drawing/2014/main" id="{63BB8465-7D3E-7610-C087-5EED69DEE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679" y="1337423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52A6DC8C-5E36-2D3A-465E-8E91ECF54970}"/>
              </a:ext>
            </a:extLst>
          </p:cNvPr>
          <p:cNvSpPr txBox="1"/>
          <p:nvPr/>
        </p:nvSpPr>
        <p:spPr>
          <a:xfrm>
            <a:off x="1743838" y="4348689"/>
            <a:ext cx="88330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Strona internetowa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</a:t>
            </a:r>
            <a:r>
              <a:rPr lang="en-US" sz="1400" dirty="0">
                <a:latin typeface="Poppins" panose="00000500000000000000" pitchFamily="2" charset="-18"/>
                <a:cs typeface="Poppins" panose="00000500000000000000" pitchFamily="2" charset="-18"/>
                <a:hlinkClick r:id="rId3"/>
              </a:rPr>
              <a:t>https://enery.energy/en/home/</a:t>
            </a:r>
            <a:endParaRPr lang="pl-PL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Zobacz również: 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https://www.amberinfrastructure.com/sectors/case-studies/enery</a:t>
            </a:r>
          </a:p>
          <a:p>
            <a:endParaRPr lang="en-US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558D0ED-561D-4187-E828-645C884E7D08}"/>
              </a:ext>
            </a:extLst>
          </p:cNvPr>
          <p:cNvSpPr txBox="1"/>
          <p:nvPr/>
        </p:nvSpPr>
        <p:spPr>
          <a:xfrm>
            <a:off x="1743840" y="6475126"/>
            <a:ext cx="106899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Źródło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: https://3seas.eu/media/news/third-investment-by-three-seas-fund-announced</a:t>
            </a:r>
            <a:endParaRPr lang="en-US" sz="1000" i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6423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ole tekstowe 2"/>
          <p:cNvSpPr/>
          <p:nvPr/>
        </p:nvSpPr>
        <p:spPr>
          <a:xfrm>
            <a:off x="1743840" y="775800"/>
            <a:ext cx="855792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Inwestycja w porcie w </a:t>
            </a:r>
            <a:r>
              <a:rPr lang="pl-PL" sz="3200" b="1" strike="noStrike" spc="-1" dirty="0" err="1">
                <a:solidFill>
                  <a:srgbClr val="000000"/>
                </a:solidFill>
                <a:latin typeface="Poppins"/>
                <a:ea typeface="DejaVu Sans"/>
              </a:rPr>
              <a:t>Burgas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rostokąt 135"/>
          <p:cNvSpPr/>
          <p:nvPr/>
        </p:nvSpPr>
        <p:spPr>
          <a:xfrm>
            <a:off x="720000" y="576000"/>
            <a:ext cx="860040" cy="8600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1" name="pole tekstowe 8"/>
          <p:cNvSpPr/>
          <p:nvPr/>
        </p:nvSpPr>
        <p:spPr>
          <a:xfrm>
            <a:off x="1454760" y="2303280"/>
            <a:ext cx="7583760" cy="2970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Port w </a:t>
            </a:r>
            <a:r>
              <a:rPr lang="pl-PL" sz="1800" b="0" strike="noStrike" spc="-1" dirty="0" err="1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Burgas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to port położony przy Morzu Czarnym w Bułgarii.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W 2022 roku </a:t>
            </a:r>
            <a:r>
              <a:rPr lang="pl-PL" sz="1800" b="1" strike="noStrike" spc="-1" dirty="0">
                <a:solidFill>
                  <a:srgbClr val="FFC819">
                    <a:alpha val="80000"/>
                  </a:srgbClr>
                </a:solidFill>
                <a:latin typeface="Poppins"/>
                <a:ea typeface="DejaVu Sans"/>
              </a:rPr>
              <a:t>3SIIF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nabył mniejszościowe udziały w operatorze portowym BMF.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Dzięki temu port uzyskuje stabilne finansowanie rozwoju.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 algn="just" defTabSz="91440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Port w </a:t>
            </a:r>
            <a:r>
              <a:rPr lang="pl-PL" sz="1800" b="0" strike="noStrike" spc="-1" dirty="0" err="1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Burgas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ma potencjał poprawy połączeń regionu </a:t>
            </a:r>
            <a:r>
              <a:rPr lang="pl-PL" sz="1800" b="1" strike="noStrike" spc="-1" dirty="0">
                <a:solidFill>
                  <a:schemeClr val="accent5">
                    <a:lumMod val="50000"/>
                    <a:alpha val="80000"/>
                  </a:schemeClr>
                </a:solidFill>
                <a:latin typeface="Poppins"/>
                <a:ea typeface="DejaVu Sans"/>
              </a:rPr>
              <a:t>3SI</a:t>
            </a:r>
            <a:r>
              <a:rPr lang="pl-PL" sz="1800" b="0" strike="noStrike" spc="-1" dirty="0">
                <a:solidFill>
                  <a:schemeClr val="dk1">
                    <a:alpha val="80000"/>
                  </a:schemeClr>
                </a:solidFill>
                <a:latin typeface="Poppins"/>
                <a:ea typeface="DejaVu Sans"/>
              </a:rPr>
              <a:t> z Azją Środkową i Bliskim Wschodem.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Obraz 4"/>
          <p:cNvSpPr/>
          <p:nvPr/>
        </p:nvSpPr>
        <p:spPr>
          <a:xfrm>
            <a:off x="9268200" y="434160"/>
            <a:ext cx="2068560" cy="2005200"/>
          </a:xfrm>
          <a:prstGeom prst="ellipse">
            <a:avLst/>
          </a:prstGeom>
          <a:blipFill rotWithShape="0">
            <a:blip r:embed="rId2"/>
            <a:srcRect/>
            <a:stretch/>
          </a:blipFill>
          <a:ln w="63500" cap="rnd">
            <a:solidFill>
              <a:srgbClr val="333333"/>
            </a:solidFill>
            <a:round/>
          </a:ln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5" name="pole tekstowe 5"/>
          <p:cNvSpPr/>
          <p:nvPr/>
        </p:nvSpPr>
        <p:spPr>
          <a:xfrm>
            <a:off x="9090720" y="2499120"/>
            <a:ext cx="25815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1" strike="noStrike" spc="-1">
                <a:solidFill>
                  <a:schemeClr val="dk1"/>
                </a:solidFill>
                <a:latin typeface="Arial"/>
                <a:ea typeface="DejaVu Sans"/>
              </a:rPr>
              <a:t>Logo portu w Burgas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9416978-6B3B-C0A1-648E-299B9F8ABD61}"/>
              </a:ext>
            </a:extLst>
          </p:cNvPr>
          <p:cNvSpPr txBox="1"/>
          <p:nvPr/>
        </p:nvSpPr>
        <p:spPr>
          <a:xfrm>
            <a:off x="1743840" y="6119734"/>
            <a:ext cx="845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Źródło</a:t>
            </a:r>
            <a:r>
              <a:rPr lang="pl-PL" sz="1000" i="1" dirty="0">
                <a:latin typeface="Poppins" panose="00000500000000000000" pitchFamily="2" charset="-18"/>
                <a:cs typeface="Poppins" panose="00000500000000000000" pitchFamily="2" charset="-18"/>
              </a:rPr>
              <a:t>: https://www.amberinfrastructure.com/news/press-releases/2021/3siif-makes-its-first-investment-in-the-port-sector/</a:t>
            </a:r>
            <a:endParaRPr lang="en-US" sz="1000" i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4FFA8DB-DC27-8825-D6F7-A85E0AB0F748}"/>
              </a:ext>
            </a:extLst>
          </p:cNvPr>
          <p:cNvSpPr txBox="1"/>
          <p:nvPr/>
        </p:nvSpPr>
        <p:spPr>
          <a:xfrm>
            <a:off x="1743840" y="5542125"/>
            <a:ext cx="9392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Szczegóły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  <a:hlinkClick r:id="rId3"/>
              </a:rPr>
              <a:t>https://3seas.eu/media/news/3siif-makes-its-first-investment-in-the-port-sector</a:t>
            </a:r>
            <a:endParaRPr lang="pl-PL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1400" b="1" dirty="0">
                <a:latin typeface="Poppins" panose="00000500000000000000" pitchFamily="2" charset="-18"/>
                <a:cs typeface="Poppins" panose="00000500000000000000" pitchFamily="2" charset="-18"/>
              </a:rPr>
              <a:t>Zobacz również</a:t>
            </a: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: https://www.amberinfrastructure.com/sectors/case-studies/bmf-port-burgas</a:t>
            </a:r>
            <a:endParaRPr lang="en-US" sz="1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</TotalTime>
  <Words>1406</Words>
  <Application>Microsoft Office PowerPoint</Application>
  <PresentationFormat>Panoramiczny</PresentationFormat>
  <Paragraphs>172</Paragraphs>
  <Slides>15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4" baseType="lpstr">
      <vt:lpstr>Arial</vt:lpstr>
      <vt:lpstr>Calibri</vt:lpstr>
      <vt:lpstr>Czcionka systemowa (Regular)</vt:lpstr>
      <vt:lpstr>Poppins</vt:lpstr>
      <vt:lpstr>Symbol</vt:lpstr>
      <vt:lpstr>Times New Roman</vt:lpstr>
      <vt:lpstr>Wingdings</vt:lpstr>
      <vt:lpstr>2_Motyw pakietu Office</vt:lpstr>
      <vt:lpstr>2_Motyw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 towards electromobility Agenda for Central Europe</dc:title>
  <dc:subject/>
  <dc:creator>Konrad Poplawski</dc:creator>
  <dc:description/>
  <cp:lastModifiedBy>Jędrzej Błaszczak</cp:lastModifiedBy>
  <cp:revision>128</cp:revision>
  <dcterms:created xsi:type="dcterms:W3CDTF">2023-10-10T15:31:11Z</dcterms:created>
  <dcterms:modified xsi:type="dcterms:W3CDTF">2024-07-17T20:09:53Z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0x010100796987001467C54CB43EC0A71BDED1D6</vt:lpwstr>
  </property>
  <property fmtid="{D5CDD505-2E9C-101B-9397-08002B2CF9AE}" pid="3" name="Notes">
    <vt:i4>4</vt:i4>
  </property>
  <property fmtid="{D5CDD505-2E9C-101B-9397-08002B2CF9AE}" pid="4" name="PresentationFormat">
    <vt:lpwstr>Panoramiczny</vt:lpwstr>
  </property>
  <property fmtid="{D5CDD505-2E9C-101B-9397-08002B2CF9AE}" pid="5" name="Slides">
    <vt:i4>22</vt:i4>
  </property>
</Properties>
</file>